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328" r:id="rId5"/>
    <p:sldId id="330" r:id="rId6"/>
    <p:sldId id="331" r:id="rId7"/>
    <p:sldId id="332" r:id="rId8"/>
    <p:sldId id="333" r:id="rId9"/>
    <p:sldId id="334" r:id="rId10"/>
    <p:sldId id="335" r:id="rId11"/>
    <p:sldId id="275" r:id="rId12"/>
    <p:sldId id="276" r:id="rId13"/>
    <p:sldId id="303" r:id="rId14"/>
    <p:sldId id="337" r:id="rId15"/>
    <p:sldId id="307" r:id="rId16"/>
    <p:sldId id="338" r:id="rId17"/>
    <p:sldId id="339" r:id="rId18"/>
    <p:sldId id="340" r:id="rId19"/>
    <p:sldId id="271" r:id="rId20"/>
    <p:sldId id="318" r:id="rId21"/>
    <p:sldId id="306" r:id="rId22"/>
    <p:sldId id="32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9" autoAdjust="0"/>
    <p:restoredTop sz="38605" autoAdjust="0"/>
  </p:normalViewPr>
  <p:slideViewPr>
    <p:cSldViewPr snapToGrid="0">
      <p:cViewPr varScale="1">
        <p:scale>
          <a:sx n="33" d="100"/>
          <a:sy n="33" d="100"/>
        </p:scale>
        <p:origin x="2549"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52FB4D-1BE7-4D25-870E-AB8781B80D46}" type="datetimeFigureOut">
              <a:rPr lang="en-GB" smtClean="0"/>
              <a:t>10/10/2024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9B1EC7-7EDE-4E0E-B99C-BE8095939C3D}" type="slidenum">
              <a:rPr lang="en-GB" smtClean="0"/>
              <a:t>‹#›</a:t>
            </a:fld>
            <a:endParaRPr lang="en-GB"/>
          </a:p>
        </p:txBody>
      </p:sp>
    </p:spTree>
    <p:extLst>
      <p:ext uri="{BB962C8B-B14F-4D97-AF65-F5344CB8AC3E}">
        <p14:creationId xmlns:p14="http://schemas.microsoft.com/office/powerpoint/2010/main" val="3462422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9B1EC7-7EDE-4E0E-B99C-BE8095939C3D}" type="slidenum">
              <a:rPr lang="en-GB" smtClean="0"/>
              <a:t>1</a:t>
            </a:fld>
            <a:endParaRPr lang="en-GB"/>
          </a:p>
        </p:txBody>
      </p:sp>
    </p:spTree>
    <p:extLst>
      <p:ext uri="{BB962C8B-B14F-4D97-AF65-F5344CB8AC3E}">
        <p14:creationId xmlns:p14="http://schemas.microsoft.com/office/powerpoint/2010/main" val="2841045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year 1</a:t>
            </a:r>
          </a:p>
          <a:p>
            <a:r>
              <a:rPr lang="en-GB" dirty="0"/>
              <a:t>Phase 5a – teach new graphemes for reading for example ‘aw’ making the or phoneme</a:t>
            </a:r>
          </a:p>
          <a:p>
            <a:r>
              <a:rPr lang="en-GB" dirty="0"/>
              <a:t>Straw (or) Sea (</a:t>
            </a:r>
            <a:r>
              <a:rPr lang="en-GB" dirty="0" err="1"/>
              <a:t>ee</a:t>
            </a:r>
            <a:r>
              <a:rPr lang="en-GB" dirty="0"/>
              <a:t>)  Few (</a:t>
            </a:r>
            <a:r>
              <a:rPr lang="en-GB" dirty="0" err="1"/>
              <a:t>oo</a:t>
            </a:r>
            <a:r>
              <a:rPr lang="en-GB" dirty="0"/>
              <a:t>)  Snake (ai)</a:t>
            </a:r>
          </a:p>
          <a:p>
            <a:endParaRPr lang="en-GB" dirty="0"/>
          </a:p>
          <a:p>
            <a:r>
              <a:rPr lang="en-GB" dirty="0"/>
              <a:t>5b – teach alternative pronunciations of known graphemes for reading ‘</a:t>
            </a:r>
            <a:r>
              <a:rPr lang="en-GB" dirty="0" err="1"/>
              <a:t>ie</a:t>
            </a:r>
            <a:r>
              <a:rPr lang="en-GB" dirty="0"/>
              <a:t>’ making the ‘</a:t>
            </a:r>
            <a:r>
              <a:rPr lang="en-GB" dirty="0" err="1"/>
              <a:t>ee</a:t>
            </a:r>
            <a:r>
              <a:rPr lang="en-GB" dirty="0"/>
              <a:t>’ phoneme</a:t>
            </a:r>
          </a:p>
          <a:p>
            <a:r>
              <a:rPr lang="en-GB" dirty="0"/>
              <a:t>Mind   chief   gym</a:t>
            </a:r>
          </a:p>
          <a:p>
            <a:endParaRPr lang="en-GB" dirty="0"/>
          </a:p>
          <a:p>
            <a:r>
              <a:rPr lang="en-GB" dirty="0"/>
              <a:t>5c – teach alternative spellings of phonemes ‘mb’ representing the m phoneme</a:t>
            </a:r>
          </a:p>
          <a:p>
            <a:r>
              <a:rPr lang="en-GB" dirty="0"/>
              <a:t>Fudge    lamb     caught</a:t>
            </a:r>
          </a:p>
          <a:p>
            <a:endParaRPr lang="en-GB" dirty="0"/>
          </a:p>
          <a:p>
            <a:r>
              <a:rPr lang="en-GB" dirty="0"/>
              <a:t>By the end of year 1 they would have been taught all of these graphemes for their known phonemes.</a:t>
            </a:r>
          </a:p>
          <a:p>
            <a:endParaRPr lang="en-GB" dirty="0"/>
          </a:p>
          <a:p>
            <a:r>
              <a:rPr lang="en-GB" dirty="0"/>
              <a:t>So for ‘ai’ – there are 7 different graphemes for the children to learn and use.</a:t>
            </a:r>
          </a:p>
          <a:p>
            <a:endParaRPr lang="en-GB" dirty="0"/>
          </a:p>
        </p:txBody>
      </p:sp>
      <p:sp>
        <p:nvSpPr>
          <p:cNvPr id="4" name="Slide Number Placeholder 3"/>
          <p:cNvSpPr>
            <a:spLocks noGrp="1"/>
          </p:cNvSpPr>
          <p:nvPr>
            <p:ph type="sldNum" sz="quarter" idx="5"/>
          </p:nvPr>
        </p:nvSpPr>
        <p:spPr/>
        <p:txBody>
          <a:bodyPr/>
          <a:lstStyle/>
          <a:p>
            <a:fld id="{A19B1EC7-7EDE-4E0E-B99C-BE8095939C3D}" type="slidenum">
              <a:rPr lang="en-GB" smtClean="0"/>
              <a:t>10</a:t>
            </a:fld>
            <a:endParaRPr lang="en-GB"/>
          </a:p>
        </p:txBody>
      </p:sp>
    </p:spTree>
    <p:extLst>
      <p:ext uri="{BB962C8B-B14F-4D97-AF65-F5344CB8AC3E}">
        <p14:creationId xmlns:p14="http://schemas.microsoft.com/office/powerpoint/2010/main" val="3917225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BLENDING. is a really important skills that children need lots of practice at – it will take lots of time! </a:t>
            </a:r>
          </a:p>
          <a:p>
            <a:endParaRPr lang="en-GB" baseline="0" dirty="0"/>
          </a:p>
          <a:p>
            <a:r>
              <a:rPr lang="en-GB" baseline="0" dirty="0"/>
              <a:t>Let’s have a go at blending a word:  t / r /  </a:t>
            </a:r>
            <a:r>
              <a:rPr lang="en-GB" baseline="0" dirty="0" err="1"/>
              <a:t>ee</a:t>
            </a:r>
            <a:endParaRPr lang="en-GB" baseline="0" dirty="0"/>
          </a:p>
          <a:p>
            <a:endParaRPr lang="en-GB" baseline="0" dirty="0"/>
          </a:p>
          <a:p>
            <a:r>
              <a:rPr lang="en-GB" baseline="0" dirty="0"/>
              <a:t>We want to teach children to recognise the grapheme  quickly so they can blend it rapidly. Once they can do this their reading will become fluent – and less painful! But this really does take a huge amount of practise so it is really important that children practise this at home with the books we give them.  </a:t>
            </a:r>
          </a:p>
          <a:p>
            <a:endParaRPr lang="en-GB" baseline="0" dirty="0"/>
          </a:p>
          <a:p>
            <a:r>
              <a:rPr lang="en-GB" baseline="0" dirty="0"/>
              <a:t>As children progress in their reading journey they will begin to read longer words made up of multiple syllables – give the example of fun – funny – funniest</a:t>
            </a:r>
          </a:p>
          <a:p>
            <a:endParaRPr lang="en-GB" baseline="0" dirty="0"/>
          </a:p>
          <a:p>
            <a:r>
              <a:rPr lang="en-GB" baseline="0" dirty="0"/>
              <a:t>We teach these words by ‘chunking’ them into syllables and blending these chunks together. But we are still  identifying the GPCs and blending them together.  </a:t>
            </a:r>
          </a:p>
          <a:p>
            <a:endParaRPr lang="en-GB" baseline="0" dirty="0"/>
          </a:p>
          <a:p>
            <a:r>
              <a:rPr lang="en-GB" baseline="0" dirty="0"/>
              <a:t>This is what we will do as adults  when we come across an unfamiliar word – use the example crepuscular.   How would we read this unfamiliar word? We would chunk it and blend the syllables together. This is why it’s really important to teach children to read using phonics – without this skills to decode the graphemes we would not be able to read unfamiliar words. </a:t>
            </a:r>
          </a:p>
          <a:p>
            <a:endParaRPr lang="en-GB" baseline="0" dirty="0"/>
          </a:p>
          <a:p>
            <a:endParaRPr lang="en-GB" baseline="0" dirty="0"/>
          </a:p>
          <a:p>
            <a:r>
              <a:rPr lang="en-GB" dirty="0"/>
              <a:t>There are some words that we use a lot in English such as the,</a:t>
            </a:r>
            <a:r>
              <a:rPr lang="en-GB" baseline="0" dirty="0"/>
              <a:t> like, said, were.</a:t>
            </a:r>
          </a:p>
          <a:p>
            <a:endParaRPr lang="en-GB" baseline="0" dirty="0"/>
          </a:p>
          <a:p>
            <a:r>
              <a:rPr lang="en-GB" baseline="0" dirty="0"/>
              <a:t>To give children’s reading a boost and so they can access more tests quickly we want children to learn these CEWs early on. Many of them have usual patterns or GPCs that aren’t taught until later on. So we teach children to recognise them by sight initially. Children will be able to decode some of them later on but, until they have learnt to decode them, we recognise them as CEWs.  </a:t>
            </a:r>
          </a:p>
          <a:p>
            <a:endParaRPr lang="en-GB" baseline="0" dirty="0"/>
          </a:p>
          <a:p>
            <a:r>
              <a:rPr lang="en-GB" baseline="0" dirty="0"/>
              <a:t>They are not tricky words they have tricky parts</a:t>
            </a:r>
          </a:p>
          <a:p>
            <a:endParaRPr lang="en-GB" baseline="0" dirty="0"/>
          </a:p>
          <a:p>
            <a:r>
              <a:rPr lang="en-GB" baseline="0" dirty="0"/>
              <a:t>Can you find the tricky part</a:t>
            </a:r>
          </a:p>
          <a:p>
            <a:endParaRPr lang="en-GB" baseline="0" dirty="0"/>
          </a:p>
          <a:p>
            <a:r>
              <a:rPr lang="en-GB" baseline="0" dirty="0"/>
              <a:t>Tricky words will become decodable when you learn further GPC’s</a:t>
            </a:r>
          </a:p>
          <a:p>
            <a:endParaRPr lang="en-GB" baseline="0" dirty="0"/>
          </a:p>
          <a:p>
            <a:r>
              <a:rPr lang="en-GB" dirty="0"/>
              <a:t>In school the children will take part in</a:t>
            </a:r>
          </a:p>
          <a:p>
            <a:r>
              <a:rPr lang="en-GB" dirty="0"/>
              <a:t>- Daily phonics lesson (30minutes) </a:t>
            </a:r>
          </a:p>
          <a:p>
            <a:pPr marL="171450" indent="-171450">
              <a:buFontTx/>
              <a:buChar char="-"/>
            </a:pPr>
            <a:r>
              <a:rPr lang="en-GB" dirty="0"/>
              <a:t>Incidental practice – this is ongoing practice throughout the day </a:t>
            </a:r>
          </a:p>
          <a:p>
            <a:pPr marL="628650" lvl="1" indent="-171450">
              <a:buFontTx/>
              <a:buChar char="-"/>
            </a:pPr>
            <a:r>
              <a:rPr lang="en-GB" dirty="0"/>
              <a:t>such as children being flash carded when lining up</a:t>
            </a:r>
          </a:p>
          <a:p>
            <a:pPr marL="628650" lvl="1" indent="-171450">
              <a:buFontTx/>
              <a:buChar char="-"/>
            </a:pPr>
            <a:r>
              <a:rPr lang="en-GB" dirty="0"/>
              <a:t>Passcodes – hand prints on doorways</a:t>
            </a:r>
          </a:p>
          <a:p>
            <a:pPr marL="628650" lvl="1" indent="-171450">
              <a:buFontTx/>
              <a:buChar char="-"/>
            </a:pPr>
            <a:endParaRPr lang="en-GB" dirty="0"/>
          </a:p>
          <a:p>
            <a:pPr marL="628650" lvl="1" indent="-171450">
              <a:buFontTx/>
              <a:buChar char="-"/>
            </a:pPr>
            <a:endParaRPr lang="en-GB" dirty="0"/>
          </a:p>
          <a:p>
            <a:pPr marL="457200" lvl="1" indent="0">
              <a:buFontTx/>
              <a:buNone/>
            </a:pPr>
            <a:r>
              <a:rPr lang="en-GB" dirty="0"/>
              <a:t>Half termly and ongoing assessments – informing interventions, as well as which phonically decodable book</a:t>
            </a:r>
          </a:p>
          <a:p>
            <a:pPr marL="457200" lvl="1" indent="0">
              <a:buFontTx/>
              <a:buNone/>
            </a:pPr>
            <a:endParaRPr lang="en-GB" dirty="0"/>
          </a:p>
          <a:p>
            <a:pPr marL="457200" lvl="1" indent="0">
              <a:buFontTx/>
              <a:buNone/>
            </a:pPr>
            <a:r>
              <a:rPr lang="en-GB" dirty="0"/>
              <a:t>Interventions – for those children with gaps in knowledge</a:t>
            </a:r>
          </a:p>
          <a:p>
            <a:endParaRPr lang="en-GB" baseline="0" dirty="0"/>
          </a:p>
          <a:p>
            <a:pPr marL="0" indent="0">
              <a:buFont typeface="Arial" panose="020B0604020202020204" pitchFamily="34" charset="0"/>
              <a:buNone/>
            </a:pPr>
            <a:r>
              <a:rPr lang="en-GB" baseline="0" dirty="0"/>
              <a:t>We teach children to use their phonics to spell in the opposite way. Instead of blending the phonemes together to spell a words we </a:t>
            </a:r>
            <a:r>
              <a:rPr lang="en-GB" baseline="0" dirty="0" err="1"/>
              <a:t>seperate</a:t>
            </a:r>
            <a:r>
              <a:rPr lang="en-GB" baseline="0" dirty="0"/>
              <a:t> the phonemes so we can hear each sound to be able to spell the word. This is called segmenting. </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Let’s try segmenting this word to write it:   </a:t>
            </a:r>
            <a:r>
              <a:rPr lang="en-GB" baseline="0" dirty="0" err="1"/>
              <a:t>sh</a:t>
            </a:r>
            <a:r>
              <a:rPr lang="en-GB" baseline="0" dirty="0"/>
              <a:t> </a:t>
            </a:r>
            <a:r>
              <a:rPr lang="en-GB" baseline="0" dirty="0" err="1"/>
              <a:t>i</a:t>
            </a:r>
            <a:r>
              <a:rPr lang="en-GB" baseline="0" dirty="0"/>
              <a:t> p </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Your child will write words, captions and sentences as part of their phonics lesson each day. As with reading, we will only ask them to write words contacting GPCs they have been taught.  As part of their daily lesson we will also teach them how to write and form the letters they are writing. </a:t>
            </a:r>
          </a:p>
          <a:p>
            <a:endParaRPr lang="en-GB" dirty="0"/>
          </a:p>
        </p:txBody>
      </p:sp>
      <p:sp>
        <p:nvSpPr>
          <p:cNvPr id="4" name="Slide Number Placeholder 3"/>
          <p:cNvSpPr>
            <a:spLocks noGrp="1"/>
          </p:cNvSpPr>
          <p:nvPr>
            <p:ph type="sldNum" sz="quarter" idx="5"/>
          </p:nvPr>
        </p:nvSpPr>
        <p:spPr/>
        <p:txBody>
          <a:bodyPr/>
          <a:lstStyle/>
          <a:p>
            <a:fld id="{A19B1EC7-7EDE-4E0E-B99C-BE8095939C3D}" type="slidenum">
              <a:rPr lang="en-GB" smtClean="0"/>
              <a:t>11</a:t>
            </a:fld>
            <a:endParaRPr lang="en-GB"/>
          </a:p>
        </p:txBody>
      </p:sp>
    </p:spTree>
    <p:extLst>
      <p:ext uri="{BB962C8B-B14F-4D97-AF65-F5344CB8AC3E}">
        <p14:creationId xmlns:p14="http://schemas.microsoft.com/office/powerpoint/2010/main" val="3371377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Help at home</a:t>
            </a:r>
          </a:p>
          <a:p>
            <a:r>
              <a:rPr lang="en-GB" sz="1200" kern="1200" dirty="0">
                <a:solidFill>
                  <a:schemeClr val="tx1"/>
                </a:solidFill>
                <a:effectLst/>
                <a:latin typeface="+mn-lt"/>
                <a:ea typeface="+mn-ea"/>
                <a:cs typeface="+mn-cs"/>
              </a:rPr>
              <a:t>Phonics works best when children are given plenty of encouragement and learn to enjoy reading and books. </a:t>
            </a:r>
          </a:p>
          <a:p>
            <a:r>
              <a:rPr lang="en-GB" sz="1200" kern="1200" dirty="0">
                <a:solidFill>
                  <a:schemeClr val="tx1"/>
                </a:solidFill>
                <a:effectLst/>
                <a:latin typeface="+mn-lt"/>
                <a:ea typeface="+mn-ea"/>
                <a:cs typeface="+mn-cs"/>
              </a:rPr>
              <a:t>Parents play a very important part in helping with this. </a:t>
            </a:r>
          </a:p>
          <a:p>
            <a:r>
              <a:rPr lang="en-GB" sz="1200" kern="1200" dirty="0">
                <a:solidFill>
                  <a:schemeClr val="tx1"/>
                </a:solidFill>
                <a:effectLst/>
                <a:latin typeface="+mn-lt"/>
                <a:ea typeface="+mn-ea"/>
                <a:cs typeface="+mn-cs"/>
              </a:rPr>
              <a:t>• With all books, encourage your child to ‘sound out’ unfamiliar words and then blend the sounds together from left to right rather than looking at the pictures to guess.</a:t>
            </a:r>
          </a:p>
          <a:p>
            <a:r>
              <a:rPr lang="en-GB" sz="1200" kern="1200" dirty="0">
                <a:solidFill>
                  <a:schemeClr val="tx1"/>
                </a:solidFill>
                <a:effectLst/>
                <a:latin typeface="+mn-lt"/>
                <a:ea typeface="+mn-ea"/>
                <a:cs typeface="+mn-cs"/>
              </a:rPr>
              <a:t>Once your child has read an unfamiliar word you can talk about what it means and help him or her to follow the story. </a:t>
            </a:r>
          </a:p>
          <a:p>
            <a:r>
              <a:rPr lang="en-GB" sz="1200" kern="1200" dirty="0">
                <a:solidFill>
                  <a:schemeClr val="tx1"/>
                </a:solidFill>
                <a:effectLst/>
                <a:latin typeface="+mn-lt"/>
                <a:ea typeface="+mn-ea"/>
                <a:cs typeface="+mn-cs"/>
              </a:rPr>
              <a:t>• Try to make time to read with your child every day. Grandparents and older brothers or sisters can help, too.</a:t>
            </a:r>
          </a:p>
          <a:p>
            <a:endParaRPr lang="en-GB" dirty="0"/>
          </a:p>
          <a:p>
            <a:r>
              <a:rPr lang="en-GB" dirty="0"/>
              <a:t>The more they read, the faster progress they will make. </a:t>
            </a:r>
          </a:p>
          <a:p>
            <a:endParaRPr lang="en-GB" dirty="0"/>
          </a:p>
          <a:p>
            <a:r>
              <a:rPr lang="en-GB" dirty="0"/>
              <a:t>Please avoid saying, ‘This book is too easy for you! But instead say ‘I love how well you can read this book!’</a:t>
            </a:r>
          </a:p>
          <a:p>
            <a:endParaRPr lang="en-GB" dirty="0"/>
          </a:p>
          <a:p>
            <a:endParaRPr lang="en-GB" dirty="0"/>
          </a:p>
          <a:p>
            <a:r>
              <a:rPr lang="en-GB" sz="1200" kern="1200" dirty="0">
                <a:solidFill>
                  <a:schemeClr val="tx1"/>
                </a:solidFill>
                <a:effectLst/>
                <a:latin typeface="+mn-lt"/>
                <a:ea typeface="+mn-ea"/>
                <a:cs typeface="+mn-cs"/>
              </a:rPr>
              <a:t>Story time - read to your child</a:t>
            </a:r>
          </a:p>
          <a:p>
            <a:r>
              <a:rPr lang="en-GB" sz="1200" kern="1200" dirty="0">
                <a:solidFill>
                  <a:schemeClr val="tx1"/>
                </a:solidFill>
                <a:effectLst/>
                <a:latin typeface="+mn-lt"/>
                <a:ea typeface="+mn-ea"/>
                <a:cs typeface="+mn-cs"/>
              </a:rPr>
              <a:t>ask lots of questions and share opinions</a:t>
            </a:r>
          </a:p>
          <a:p>
            <a:r>
              <a:rPr lang="en-GB" sz="1200" kern="1200" dirty="0">
                <a:solidFill>
                  <a:schemeClr val="tx1"/>
                </a:solidFill>
                <a:effectLst/>
                <a:latin typeface="+mn-lt"/>
                <a:ea typeface="+mn-ea"/>
                <a:cs typeface="+mn-cs"/>
              </a:rPr>
              <a:t>TALK to your child as much as possible and</a:t>
            </a:r>
          </a:p>
          <a:p>
            <a:r>
              <a:rPr lang="en-GB" sz="1200" kern="1200" dirty="0">
                <a:solidFill>
                  <a:schemeClr val="tx1"/>
                </a:solidFill>
                <a:effectLst/>
                <a:latin typeface="+mn-lt"/>
                <a:ea typeface="+mn-ea"/>
                <a:cs typeface="+mn-cs"/>
              </a:rPr>
              <a:t>‘feed’ them new and ambitious vocabulary.</a:t>
            </a:r>
          </a:p>
          <a:p>
            <a:r>
              <a:rPr lang="en-GB" sz="1200" kern="1200" dirty="0">
                <a:solidFill>
                  <a:schemeClr val="tx1"/>
                </a:solidFill>
                <a:effectLst/>
                <a:latin typeface="+mn-lt"/>
                <a:ea typeface="+mn-ea"/>
                <a:cs typeface="+mn-cs"/>
              </a:rPr>
              <a:t>“Let’s eat our lunch now.”</a:t>
            </a:r>
          </a:p>
          <a:p>
            <a:r>
              <a:rPr lang="en-GB" sz="1200" kern="1200" dirty="0">
                <a:solidFill>
                  <a:schemeClr val="tx1"/>
                </a:solidFill>
                <a:effectLst/>
                <a:latin typeface="+mn-lt"/>
                <a:ea typeface="+mn-ea"/>
                <a:cs typeface="+mn-cs"/>
              </a:rPr>
              <a:t>“Let’s munch our lunch now.”</a:t>
            </a:r>
          </a:p>
          <a:p>
            <a:r>
              <a:rPr lang="en-GB" sz="1200" kern="1200" dirty="0">
                <a:solidFill>
                  <a:schemeClr val="tx1"/>
                </a:solidFill>
                <a:effectLst/>
                <a:latin typeface="+mn-lt"/>
                <a:ea typeface="+mn-ea"/>
                <a:cs typeface="+mn-cs"/>
              </a:rPr>
              <a:t>“Let’s devour our lunch now!”</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You’re looking ... not just... but...</a:t>
            </a:r>
          </a:p>
          <a:p>
            <a:r>
              <a:rPr lang="en-GB" sz="1200" kern="1200" dirty="0">
                <a:solidFill>
                  <a:schemeClr val="tx1"/>
                </a:solidFill>
                <a:effectLst/>
                <a:latin typeface="+mn-lt"/>
                <a:ea typeface="+mn-ea"/>
                <a:cs typeface="+mn-cs"/>
              </a:rPr>
              <a:t>Vocabulary Enrich conversations through description:</a:t>
            </a:r>
          </a:p>
          <a:p>
            <a:r>
              <a:rPr lang="en-GB" sz="1200" kern="1200" dirty="0">
                <a:solidFill>
                  <a:schemeClr val="tx1"/>
                </a:solidFill>
                <a:effectLst/>
                <a:latin typeface="+mn-lt"/>
                <a:ea typeface="+mn-ea"/>
                <a:cs typeface="+mn-cs"/>
              </a:rPr>
              <a:t>“Look at that rain. It looks like little diamonds sparkling</a:t>
            </a:r>
          </a:p>
          <a:p>
            <a:r>
              <a:rPr lang="en-GB" sz="1200" kern="1200" dirty="0">
                <a:solidFill>
                  <a:schemeClr val="tx1"/>
                </a:solidFill>
                <a:effectLst/>
                <a:latin typeface="+mn-lt"/>
                <a:ea typeface="+mn-ea"/>
                <a:cs typeface="+mn-cs"/>
              </a:rPr>
              <a:t>on the window pane!”</a:t>
            </a:r>
          </a:p>
          <a:p>
            <a:r>
              <a:rPr lang="en-GB" sz="1200" kern="1200" dirty="0">
                <a:solidFill>
                  <a:schemeClr val="tx1"/>
                </a:solidFill>
                <a:effectLst/>
                <a:latin typeface="+mn-lt"/>
                <a:ea typeface="+mn-ea"/>
                <a:cs typeface="+mn-cs"/>
              </a:rPr>
              <a:t>Have fun with words and language.</a:t>
            </a:r>
          </a:p>
          <a:p>
            <a:r>
              <a:rPr lang="en-GB" sz="1200" kern="1200" dirty="0">
                <a:solidFill>
                  <a:schemeClr val="tx1"/>
                </a:solidFill>
                <a:effectLst/>
                <a:latin typeface="+mn-lt"/>
                <a:ea typeface="+mn-ea"/>
                <a:cs typeface="+mn-cs"/>
              </a:rPr>
              <a:t>“I’m as hot as a spud in a cooking pot!”</a:t>
            </a:r>
          </a:p>
          <a:p>
            <a:r>
              <a:rPr lang="en-GB" sz="1200" kern="1200" dirty="0">
                <a:solidFill>
                  <a:schemeClr val="tx1"/>
                </a:solidFill>
                <a:effectLst/>
                <a:latin typeface="+mn-lt"/>
                <a:ea typeface="+mn-ea"/>
                <a:cs typeface="+mn-cs"/>
              </a:rPr>
              <a:t>Praise your child for using new words or</a:t>
            </a:r>
          </a:p>
          <a:p>
            <a:r>
              <a:rPr lang="en-GB" sz="1200" kern="1200" dirty="0">
                <a:solidFill>
                  <a:schemeClr val="tx1"/>
                </a:solidFill>
                <a:effectLst/>
                <a:latin typeface="+mn-lt"/>
                <a:ea typeface="+mn-ea"/>
                <a:cs typeface="+mn-cs"/>
              </a:rPr>
              <a:t>interesting phrases</a:t>
            </a:r>
          </a:p>
          <a:p>
            <a:endParaRPr lang="en-GB" dirty="0"/>
          </a:p>
          <a:p>
            <a:endParaRPr lang="en-GB" dirty="0"/>
          </a:p>
        </p:txBody>
      </p:sp>
      <p:sp>
        <p:nvSpPr>
          <p:cNvPr id="4" name="Slide Number Placeholder 3"/>
          <p:cNvSpPr>
            <a:spLocks noGrp="1"/>
          </p:cNvSpPr>
          <p:nvPr>
            <p:ph type="sldNum" sz="quarter" idx="5"/>
          </p:nvPr>
        </p:nvSpPr>
        <p:spPr/>
        <p:txBody>
          <a:bodyPr/>
          <a:lstStyle/>
          <a:p>
            <a:fld id="{A19B1EC7-7EDE-4E0E-B99C-BE8095939C3D}" type="slidenum">
              <a:rPr lang="en-GB" smtClean="0"/>
              <a:t>12</a:t>
            </a:fld>
            <a:endParaRPr lang="en-GB"/>
          </a:p>
        </p:txBody>
      </p:sp>
    </p:spTree>
    <p:extLst>
      <p:ext uri="{BB962C8B-B14F-4D97-AF65-F5344CB8AC3E}">
        <p14:creationId xmlns:p14="http://schemas.microsoft.com/office/powerpoint/2010/main" val="2766518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Once your child can read they will be given a book that precisely</a:t>
            </a:r>
            <a:r>
              <a:rPr lang="en-GB" baseline="0" dirty="0">
                <a:cs typeface="Calibri"/>
              </a:rPr>
              <a:t> matches their phonics attainment so that they can read at least 95% of the words in it. Please don’t think that this makes the book too easy for them – it’s vitally important that reading is a celebration of children’s reading with you and a chance for them to show their phonics expertise. </a:t>
            </a:r>
          </a:p>
          <a:p>
            <a:endParaRPr lang="en-GB" baseline="0" dirty="0">
              <a:cs typeface="Calibri"/>
            </a:endParaRPr>
          </a:p>
          <a:p>
            <a:r>
              <a:rPr lang="en-GB" baseline="0" dirty="0">
                <a:cs typeface="Calibri"/>
              </a:rPr>
              <a:t>In school we will also be reading with children. They will read everyday in their phonics lessons and also every week in a guided group. This is when they read with their teacher in a small group. The teacher will listen to every child read as well as teaching for part of the session. This allows us to check every child’s learning. </a:t>
            </a:r>
          </a:p>
          <a:p>
            <a:endParaRPr lang="en-GB" baseline="0" dirty="0">
              <a:cs typeface="Calibri"/>
            </a:endParaRPr>
          </a:p>
          <a:p>
            <a:r>
              <a:rPr lang="en-GB" baseline="0" dirty="0">
                <a:cs typeface="Calibri"/>
              </a:rPr>
              <a:t>When teachers assess they are ready to move onto the next set we </a:t>
            </a:r>
            <a:r>
              <a:rPr lang="en-GB" baseline="0" dirty="0" err="1">
                <a:cs typeface="Calibri"/>
              </a:rPr>
              <a:t>wil</a:t>
            </a:r>
            <a:r>
              <a:rPr lang="en-GB" baseline="0" dirty="0">
                <a:cs typeface="Calibri"/>
              </a:rPr>
              <a:t> do so but we know that this takes a different amount of time for each child – some will need more practice than others. </a:t>
            </a:r>
            <a:endParaRPr lang="en-GB" dirty="0">
              <a:cs typeface="Calibri"/>
            </a:endParaRPr>
          </a:p>
          <a:p>
            <a:endParaRPr lang="en-GB" dirty="0"/>
          </a:p>
          <a:p>
            <a:r>
              <a:rPr lang="en-GB" dirty="0"/>
              <a:t>Reading</a:t>
            </a:r>
            <a:r>
              <a:rPr lang="en-GB" baseline="0" dirty="0"/>
              <a:t> at home is essential as it gives children the opportunity to practice their decoding and blending skills. </a:t>
            </a:r>
          </a:p>
          <a:p>
            <a:endParaRPr lang="en-GB" baseline="0" dirty="0"/>
          </a:p>
          <a:p>
            <a:r>
              <a:rPr lang="en-GB" baseline="0" dirty="0"/>
              <a:t>We know everyone is busy and children often don’t want to read out of schools. Our top tips are: </a:t>
            </a:r>
          </a:p>
          <a:p>
            <a:endParaRPr lang="en-GB" baseline="0" dirty="0"/>
          </a:p>
          <a:p>
            <a:pPr marL="171450" indent="-171450">
              <a:buFont typeface="Arial" panose="020B0604020202020204" pitchFamily="34" charset="0"/>
              <a:buChar char="•"/>
            </a:pPr>
            <a:r>
              <a:rPr lang="en-GB" dirty="0"/>
              <a:t>5</a:t>
            </a:r>
            <a:r>
              <a:rPr lang="en-GB" baseline="0" dirty="0"/>
              <a:t> – 10 minutes every day is often more effective than longer times</a:t>
            </a:r>
          </a:p>
          <a:p>
            <a:pPr marL="171450" indent="-171450">
              <a:buFont typeface="Arial" panose="020B0604020202020204" pitchFamily="34" charset="0"/>
              <a:buChar char="•"/>
            </a:pPr>
            <a:r>
              <a:rPr lang="en-GB" baseline="0" dirty="0"/>
              <a:t>Find a time that works for you. Reading at bed time sounds lovely but with a tired child it can often be tricky!</a:t>
            </a:r>
          </a:p>
          <a:p>
            <a:pPr marL="171450" indent="-171450">
              <a:buFont typeface="Arial" panose="020B0604020202020204" pitchFamily="34" charset="0"/>
              <a:buChar char="•"/>
            </a:pPr>
            <a:r>
              <a:rPr lang="en-GB" baseline="0" dirty="0"/>
              <a:t>Celebrate what your child can do and </a:t>
            </a:r>
          </a:p>
          <a:p>
            <a:pPr marL="171450" indent="-171450">
              <a:buFont typeface="Arial" panose="020B0604020202020204" pitchFamily="34" charset="0"/>
              <a:buChar char="•"/>
            </a:pPr>
            <a:r>
              <a:rPr lang="en-GB" dirty="0"/>
              <a:t>Encourage your child to point at the graphemes as they read – this helps them to track the words and know their place</a:t>
            </a:r>
          </a:p>
          <a:p>
            <a:pPr marL="171450" indent="-171450">
              <a:buFont typeface="Arial" panose="020B0604020202020204" pitchFamily="34" charset="0"/>
              <a:buChar char="•"/>
            </a:pPr>
            <a:r>
              <a:rPr lang="en-GB" dirty="0"/>
              <a:t>Encourage them t o say all</a:t>
            </a:r>
            <a:r>
              <a:rPr lang="en-GB" baseline="0" dirty="0"/>
              <a:t> the sounds in the words and then blend them together – you can show them how to do this. </a:t>
            </a:r>
          </a:p>
          <a:p>
            <a:pPr marL="171450" indent="-171450">
              <a:buFont typeface="Arial" panose="020B0604020202020204" pitchFamily="34" charset="0"/>
              <a:buChar char="•"/>
            </a:pPr>
            <a:r>
              <a:rPr lang="en-GB" baseline="0" dirty="0"/>
              <a:t>Be patient and give them time to work it out before stepping in before stepping in If they can’t read a word model how to do it and then ask them to do it. </a:t>
            </a:r>
          </a:p>
          <a:p>
            <a:pPr marL="171450" indent="-171450">
              <a:buFont typeface="Arial" panose="020B0604020202020204" pitchFamily="34" charset="0"/>
              <a:buChar char="•"/>
            </a:pPr>
            <a:r>
              <a:rPr lang="en-GB" baseline="0" dirty="0"/>
              <a:t>Let them read common exception words by sight.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One of the most important ways to increase children’s accuracy, fluency and understanding of the book they are reading is to re-read the same books several times.  This is why we only give XX number of books each week – we would like each book to be read at least three times with a different focus each time. </a:t>
            </a:r>
            <a:endParaRPr lang="en-GB" dirty="0"/>
          </a:p>
          <a:p>
            <a:endParaRPr lang="en-GB" baseline="0" dirty="0">
              <a:cs typeface="Calibri"/>
            </a:endParaRPr>
          </a:p>
          <a:p>
            <a:r>
              <a:rPr lang="en-GB" baseline="0" dirty="0">
                <a:cs typeface="Calibri"/>
              </a:rPr>
              <a:t>This films explains the value of re- reading the same book and what you should focus on each time. https://www.youtube.com/watch?v=Hhu3xeNq3Kg&amp;t=200s</a:t>
            </a:r>
          </a:p>
          <a:p>
            <a:endParaRPr lang="en-GB" baseline="0" dirty="0">
              <a:cs typeface="Calibri"/>
            </a:endParaRPr>
          </a:p>
          <a:p>
            <a:r>
              <a:rPr lang="en-GB" dirty="0"/>
              <a:t>When reading with your child at home, it is meant to be easy! They are consolidating what they have learnt at school, not learning anything new. If they find it too difficult they will not enjoy</a:t>
            </a:r>
          </a:p>
          <a:p>
            <a:r>
              <a:rPr lang="en-GB" dirty="0"/>
              <a:t>reading at home. Reading is a pleasurable activity. </a:t>
            </a:r>
          </a:p>
          <a:p>
            <a:endParaRPr lang="en-GB" baseline="0" dirty="0">
              <a:cs typeface="Calibri"/>
            </a:endParaRPr>
          </a:p>
          <a:p>
            <a:pPr marL="0" indent="0">
              <a:buFont typeface="Arial" panose="020B0604020202020204" pitchFamily="34" charset="0"/>
              <a:buNone/>
            </a:pPr>
            <a:endParaRPr lang="en-GB" baseline="0" dirty="0"/>
          </a:p>
          <a:p>
            <a:endParaRPr lang="en-GB" dirty="0"/>
          </a:p>
        </p:txBody>
      </p:sp>
      <p:sp>
        <p:nvSpPr>
          <p:cNvPr id="4" name="Slide Number Placeholder 3"/>
          <p:cNvSpPr>
            <a:spLocks noGrp="1"/>
          </p:cNvSpPr>
          <p:nvPr>
            <p:ph type="sldNum" sz="quarter" idx="5"/>
          </p:nvPr>
        </p:nvSpPr>
        <p:spPr/>
        <p:txBody>
          <a:bodyPr/>
          <a:lstStyle/>
          <a:p>
            <a:fld id="{A19B1EC7-7EDE-4E0E-B99C-BE8095939C3D}" type="slidenum">
              <a:rPr lang="en-GB" smtClean="0"/>
              <a:t>13</a:t>
            </a:fld>
            <a:endParaRPr lang="en-GB"/>
          </a:p>
        </p:txBody>
      </p:sp>
    </p:spTree>
    <p:extLst>
      <p:ext uri="{BB962C8B-B14F-4D97-AF65-F5344CB8AC3E}">
        <p14:creationId xmlns:p14="http://schemas.microsoft.com/office/powerpoint/2010/main" val="4218399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a:rPr>
              <a:t>Whilst learning to decode and reading books that allow children to do this is important there is so much more to reading! We know that decodable books are not the most exciting to read and alone, won’t give our early readers all the skills they need to develop a love of reading.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a:rPr>
              <a:t>It is therefore important that you continue to read to your child and share a wide range of books with them – these should be books that children cannot decode themselves.  Reading books to children is a precious and lovely thing to do – we are sure you and your child already have favourite books that you share together! By modelling reading and show how much you love reading you will be setting a fantastic example to your child.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a:rPr>
              <a:t>When you read to your child you will want to: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Model how to read a book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Ask questions about what has happened to support your child’s comprehension  or understanding of the text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Ask questions about characters’  feelings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Discuss the meaning of words and vocabulary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Ask children to predict what they think will happen next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Make connections with things your child has experienced or other books or films they have seen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aseline="0" dirty="0">
              <a:cs typeface="Calibri"/>
            </a:endParaRPr>
          </a:p>
          <a:p>
            <a:r>
              <a:rPr lang="en-GB" sz="1200" dirty="0"/>
              <a:t>• Try to build this into your daily routine</a:t>
            </a:r>
          </a:p>
          <a:p>
            <a:pPr marL="571500" indent="-571500">
              <a:buFont typeface="Arial" panose="020B0604020202020204" pitchFamily="34" charset="0"/>
              <a:buChar char="•"/>
            </a:pPr>
            <a:r>
              <a:rPr lang="en-GB" sz="1200" dirty="0"/>
              <a:t>Let your children see you read</a:t>
            </a:r>
          </a:p>
          <a:p>
            <a:pPr marL="571500" indent="-571500">
              <a:buFont typeface="Arial" panose="020B0604020202020204" pitchFamily="34" charset="0"/>
              <a:buChar char="•"/>
            </a:pPr>
            <a:r>
              <a:rPr lang="en-GB" sz="1200" dirty="0"/>
              <a:t>Boys need to see that reading is something men do</a:t>
            </a:r>
          </a:p>
          <a:p>
            <a:r>
              <a:rPr lang="en-GB" sz="1200" dirty="0"/>
              <a:t>• Have a set space you can read in</a:t>
            </a:r>
          </a:p>
          <a:p>
            <a:r>
              <a:rPr lang="en-GB" sz="1200" dirty="0"/>
              <a:t>• Remember, both reading the school book and reading to your child are important.</a:t>
            </a:r>
          </a:p>
          <a:p>
            <a:pPr marL="457200" indent="-457200">
              <a:buFont typeface="Arial" panose="020B0604020202020204" pitchFamily="34" charset="0"/>
              <a:buChar char="•"/>
            </a:pPr>
            <a:r>
              <a:rPr lang="en-GB" sz="1200" dirty="0"/>
              <a:t>Make your own books</a:t>
            </a:r>
          </a:p>
          <a:p>
            <a:pPr marL="571500" indent="-571500">
              <a:buFont typeface="Arial" panose="020B0604020202020204" pitchFamily="34" charset="0"/>
              <a:buChar char="•"/>
            </a:pPr>
            <a:r>
              <a:rPr lang="en-GB" sz="1200" dirty="0"/>
              <a:t>Make it fun!</a:t>
            </a:r>
          </a:p>
          <a:p>
            <a:pPr marL="571500" indent="-571500">
              <a:buFont typeface="Arial" panose="020B0604020202020204" pitchFamily="34" charset="0"/>
              <a:buChar char="•"/>
            </a:pPr>
            <a:r>
              <a:rPr lang="en-GB" sz="1200" dirty="0"/>
              <a:t>Talk about books.</a:t>
            </a:r>
          </a:p>
          <a:p>
            <a:pPr marL="571500" indent="-571500">
              <a:buFont typeface="Arial" panose="020B0604020202020204" pitchFamily="34" charset="0"/>
              <a:buChar char="•"/>
            </a:pPr>
            <a:r>
              <a:rPr lang="en-GB" sz="1200" dirty="0"/>
              <a:t>Sit and listen - don’t do chores around the reader!</a:t>
            </a:r>
          </a:p>
          <a:p>
            <a:pPr marL="457200" indent="-457200">
              <a:buFont typeface="Arial" panose="020B0604020202020204" pitchFamily="34" charset="0"/>
              <a:buChar char="•"/>
            </a:pPr>
            <a:r>
              <a:rPr lang="en-GB" sz="1200" dirty="0"/>
              <a:t>Respect choices.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a:rPr>
              <a:t>Most importantly – show that you love reading!  By modelling this you will support your child to develop their love of reading. </a:t>
            </a:r>
          </a:p>
          <a:p>
            <a:endParaRPr lang="en-GB" dirty="0"/>
          </a:p>
        </p:txBody>
      </p:sp>
      <p:sp>
        <p:nvSpPr>
          <p:cNvPr id="4" name="Slide Number Placeholder 3"/>
          <p:cNvSpPr>
            <a:spLocks noGrp="1"/>
          </p:cNvSpPr>
          <p:nvPr>
            <p:ph type="sldNum" sz="quarter" idx="5"/>
          </p:nvPr>
        </p:nvSpPr>
        <p:spPr/>
        <p:txBody>
          <a:bodyPr/>
          <a:lstStyle/>
          <a:p>
            <a:fld id="{A19B1EC7-7EDE-4E0E-B99C-BE8095939C3D}" type="slidenum">
              <a:rPr lang="en-GB" smtClean="0"/>
              <a:t>14</a:t>
            </a:fld>
            <a:endParaRPr lang="en-GB"/>
          </a:p>
        </p:txBody>
      </p:sp>
    </p:spTree>
    <p:extLst>
      <p:ext uri="{BB962C8B-B14F-4D97-AF65-F5344CB8AC3E}">
        <p14:creationId xmlns:p14="http://schemas.microsoft.com/office/powerpoint/2010/main" val="3625902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All children are different and, at different points in their learning, will find things more difficult or challenging. Staff at our school have all had training to identify  what children are finding difficult and to help them overcome this.  We know if is very tempting to compare you child to others – especially  with reading and what books they are on etc but  we would suggest you speak to teachers if you have any concerns.  If we have any concerns we will discuss them with you – and we might ask you to do some extra practice at home. </a:t>
            </a:r>
          </a:p>
          <a:p>
            <a:endParaRPr lang="en-GB" baseline="0" dirty="0"/>
          </a:p>
          <a:p>
            <a:endParaRPr lang="en-GB" baseline="0" dirty="0"/>
          </a:p>
          <a:p>
            <a:r>
              <a:rPr lang="en-GB" baseline="0" dirty="0"/>
              <a:t>Teachers and TAs will assess your child </a:t>
            </a:r>
            <a:r>
              <a:rPr lang="en-GB" baseline="0" dirty="0" err="1"/>
              <a:t>reguarly</a:t>
            </a:r>
            <a:r>
              <a:rPr lang="en-GB" baseline="0" dirty="0"/>
              <a:t> to check their learning. We quickly identify any child who might be at risk of falling behind and will support them with extra phonics- usually by giving them ‘interventions’ to support the specific skill they are struggling with – some children may struggle to identify the GPC, others might not be able to blend yet. </a:t>
            </a:r>
          </a:p>
          <a:p>
            <a:endParaRPr lang="en-GB" baseline="0" dirty="0"/>
          </a:p>
          <a:p>
            <a:r>
              <a:rPr lang="en-GB" baseline="0" dirty="0"/>
              <a:t>If a child has SEND we ma need to make adaptions to their phonics </a:t>
            </a:r>
            <a:r>
              <a:rPr lang="en-GB" baseline="0" dirty="0" err="1"/>
              <a:t>eg.</a:t>
            </a:r>
            <a:r>
              <a:rPr lang="en-GB" baseline="0" dirty="0"/>
              <a:t> additional time to practice, more visuals . Again we will discuss these with you but research has shown that phonics is the most effective way of teaching children with SEND to read. </a:t>
            </a:r>
          </a:p>
          <a:p>
            <a:endParaRPr lang="en-GB" baseline="0" dirty="0"/>
          </a:p>
          <a:p>
            <a:endParaRPr lang="en-GB" dirty="0"/>
          </a:p>
        </p:txBody>
      </p:sp>
      <p:sp>
        <p:nvSpPr>
          <p:cNvPr id="4" name="Slide Number Placeholder 3"/>
          <p:cNvSpPr>
            <a:spLocks noGrp="1"/>
          </p:cNvSpPr>
          <p:nvPr>
            <p:ph type="sldNum" sz="quarter" idx="5"/>
          </p:nvPr>
        </p:nvSpPr>
        <p:spPr/>
        <p:txBody>
          <a:bodyPr/>
          <a:lstStyle/>
          <a:p>
            <a:fld id="{A19B1EC7-7EDE-4E0E-B99C-BE8095939C3D}" type="slidenum">
              <a:rPr lang="en-GB" smtClean="0"/>
              <a:t>15</a:t>
            </a:fld>
            <a:endParaRPr lang="en-GB"/>
          </a:p>
        </p:txBody>
      </p:sp>
    </p:spTree>
    <p:extLst>
      <p:ext uri="{BB962C8B-B14F-4D97-AF65-F5344CB8AC3E}">
        <p14:creationId xmlns:p14="http://schemas.microsoft.com/office/powerpoint/2010/main" val="3610838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Phonics screening check happens each year during the same week of June. Any children in year 2 who did not pass the screening will also take the check. </a:t>
            </a:r>
          </a:p>
          <a:p>
            <a:endParaRPr lang="en-GB" dirty="0"/>
          </a:p>
          <a:p>
            <a:r>
              <a:rPr lang="en-GB" dirty="0"/>
              <a:t>The check is designed to confirm whether children have learnt sufficient decoding and blending skills to an appropriate standard. </a:t>
            </a:r>
          </a:p>
          <a:p>
            <a:endParaRPr lang="en-GB" dirty="0"/>
          </a:p>
          <a:p>
            <a:r>
              <a:rPr lang="en-GB" dirty="0"/>
              <a:t>The check contains 40 words – 20 real and 20 pseudo (alien) words</a:t>
            </a:r>
          </a:p>
          <a:p>
            <a:endParaRPr lang="en-GB" dirty="0"/>
          </a:p>
          <a:p>
            <a:r>
              <a:rPr lang="en-GB" dirty="0"/>
              <a:t>You will receive a letter at the end of the Summer term informing you whether or not your child has passed the phonics screening. </a:t>
            </a:r>
          </a:p>
        </p:txBody>
      </p:sp>
      <p:sp>
        <p:nvSpPr>
          <p:cNvPr id="4" name="Slide Number Placeholder 3"/>
          <p:cNvSpPr>
            <a:spLocks noGrp="1"/>
          </p:cNvSpPr>
          <p:nvPr>
            <p:ph type="sldNum" sz="quarter" idx="5"/>
          </p:nvPr>
        </p:nvSpPr>
        <p:spPr/>
        <p:txBody>
          <a:bodyPr/>
          <a:lstStyle/>
          <a:p>
            <a:fld id="{A19B1EC7-7EDE-4E0E-B99C-BE8095939C3D}" type="slidenum">
              <a:rPr lang="en-GB" smtClean="0"/>
              <a:t>16</a:t>
            </a:fld>
            <a:endParaRPr lang="en-GB"/>
          </a:p>
        </p:txBody>
      </p:sp>
    </p:spTree>
    <p:extLst>
      <p:ext uri="{BB962C8B-B14F-4D97-AF65-F5344CB8AC3E}">
        <p14:creationId xmlns:p14="http://schemas.microsoft.com/office/powerpoint/2010/main" val="2317719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pseudo words are included because they will be new to all pupils; they do not favour children with a good vocabulary or </a:t>
            </a:r>
            <a:r>
              <a:rPr lang="en-GB" dirty="0" err="1"/>
              <a:t>visiual</a:t>
            </a:r>
            <a:r>
              <a:rPr lang="en-GB" dirty="0"/>
              <a:t> memory of words. They are decodable by applying their phonics skills. The children will need to read these with the correct sounds to show that they understand the phonic rules and an ability to decode newly encountered words. </a:t>
            </a:r>
          </a:p>
          <a:p>
            <a:endParaRPr lang="en-GB" dirty="0"/>
          </a:p>
          <a:p>
            <a:r>
              <a:rPr lang="en-GB" dirty="0"/>
              <a:t>The pseudo will be shown with a picture of an alien. </a:t>
            </a:r>
            <a:endParaRPr lang="en-GB" sz="1200" dirty="0">
              <a:latin typeface="+mn-lt"/>
            </a:endParaRPr>
          </a:p>
          <a:p>
            <a:endParaRPr lang="en-GB" sz="1200" dirty="0">
              <a:latin typeface="+mn-lt"/>
            </a:endParaRPr>
          </a:p>
          <a:p>
            <a:r>
              <a:rPr lang="en-GB" sz="1200" dirty="0">
                <a:latin typeface="CCW Precursive 1" panose="03050602040000000000" pitchFamily="66" charset="0"/>
              </a:rPr>
              <a:t>Spot the digraphs</a:t>
            </a:r>
          </a:p>
          <a:p>
            <a:r>
              <a:rPr lang="en-GB" sz="1200" dirty="0">
                <a:latin typeface="CCW Precursive 1" panose="03050602040000000000" pitchFamily="66" charset="0"/>
              </a:rPr>
              <a:t>Adjacent consonants</a:t>
            </a:r>
          </a:p>
          <a:p>
            <a:r>
              <a:rPr lang="en-GB" sz="1200" dirty="0">
                <a:latin typeface="CCW Precursive 1" panose="03050602040000000000" pitchFamily="66" charset="0"/>
              </a:rPr>
              <a:t>Spot the digraphs- phase 3 and phase 5</a:t>
            </a:r>
          </a:p>
          <a:p>
            <a:r>
              <a:rPr lang="en-GB" sz="1200" dirty="0">
                <a:latin typeface="CCW Precursive 1" panose="03050602040000000000" pitchFamily="66" charset="0"/>
              </a:rPr>
              <a:t>Adjacent consonants</a:t>
            </a:r>
          </a:p>
          <a:p>
            <a:r>
              <a:rPr lang="en-GB" sz="1200" dirty="0">
                <a:latin typeface="CCW Precursive 1" panose="03050602040000000000" pitchFamily="66" charset="0"/>
              </a:rPr>
              <a:t>Polysyllabic words</a:t>
            </a:r>
          </a:p>
          <a:p>
            <a:endParaRPr lang="en-GB" dirty="0"/>
          </a:p>
        </p:txBody>
      </p:sp>
      <p:sp>
        <p:nvSpPr>
          <p:cNvPr id="4" name="Slide Number Placeholder 3"/>
          <p:cNvSpPr>
            <a:spLocks noGrp="1"/>
          </p:cNvSpPr>
          <p:nvPr>
            <p:ph type="sldNum" sz="quarter" idx="5"/>
          </p:nvPr>
        </p:nvSpPr>
        <p:spPr/>
        <p:txBody>
          <a:bodyPr/>
          <a:lstStyle/>
          <a:p>
            <a:fld id="{A19B1EC7-7EDE-4E0E-B99C-BE8095939C3D}" type="slidenum">
              <a:rPr lang="en-GB" smtClean="0"/>
              <a:t>17</a:t>
            </a:fld>
            <a:endParaRPr lang="en-GB"/>
          </a:p>
        </p:txBody>
      </p:sp>
    </p:spTree>
    <p:extLst>
      <p:ext uri="{BB962C8B-B14F-4D97-AF65-F5344CB8AC3E}">
        <p14:creationId xmlns:p14="http://schemas.microsoft.com/office/powerpoint/2010/main" val="2240076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Since 2013 pass threshold has been 32/40 – you will be informed at the end of </a:t>
            </a:r>
            <a:r>
              <a:rPr lang="en-GB"/>
              <a:t>summer term.</a:t>
            </a:r>
          </a:p>
        </p:txBody>
      </p:sp>
      <p:sp>
        <p:nvSpPr>
          <p:cNvPr id="4" name="Slide Number Placeholder 3"/>
          <p:cNvSpPr>
            <a:spLocks noGrp="1"/>
          </p:cNvSpPr>
          <p:nvPr>
            <p:ph type="sldNum" sz="quarter" idx="5"/>
          </p:nvPr>
        </p:nvSpPr>
        <p:spPr/>
        <p:txBody>
          <a:bodyPr/>
          <a:lstStyle/>
          <a:p>
            <a:fld id="{A19B1EC7-7EDE-4E0E-B99C-BE8095939C3D}" type="slidenum">
              <a:rPr lang="en-GB" smtClean="0"/>
              <a:t>18</a:t>
            </a:fld>
            <a:endParaRPr lang="en-GB"/>
          </a:p>
        </p:txBody>
      </p:sp>
    </p:spTree>
    <p:extLst>
      <p:ext uri="{BB962C8B-B14F-4D97-AF65-F5344CB8AC3E}">
        <p14:creationId xmlns:p14="http://schemas.microsoft.com/office/powerpoint/2010/main" val="2633928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a:t>
            </a:r>
          </a:p>
          <a:p>
            <a:endParaRPr lang="en-GB" dirty="0"/>
          </a:p>
          <a:p>
            <a:r>
              <a:rPr lang="en-GB" dirty="0"/>
              <a:t>Happy Reading!</a:t>
            </a:r>
          </a:p>
          <a:p>
            <a:endParaRPr lang="en-GB" dirty="0"/>
          </a:p>
          <a:p>
            <a:r>
              <a:rPr lang="en-GB" baseline="0" dirty="0"/>
              <a:t>I will be staying for next …. Mins please feel free to ask any questions or you can catch me, your class teacher at end of the day.</a:t>
            </a:r>
          </a:p>
          <a:p>
            <a:endParaRPr lang="en-GB" baseline="0" dirty="0"/>
          </a:p>
          <a:p>
            <a:r>
              <a:rPr lang="en-GB" baseline="0" dirty="0"/>
              <a:t>POWERPINT and READING LETTER on school website</a:t>
            </a:r>
            <a:endParaRPr lang="en-GB" dirty="0"/>
          </a:p>
          <a:p>
            <a:endParaRPr lang="en-GB" dirty="0"/>
          </a:p>
        </p:txBody>
      </p:sp>
      <p:sp>
        <p:nvSpPr>
          <p:cNvPr id="4" name="Slide Number Placeholder 3"/>
          <p:cNvSpPr>
            <a:spLocks noGrp="1"/>
          </p:cNvSpPr>
          <p:nvPr>
            <p:ph type="sldNum" sz="quarter" idx="5"/>
          </p:nvPr>
        </p:nvSpPr>
        <p:spPr/>
        <p:txBody>
          <a:bodyPr/>
          <a:lstStyle/>
          <a:p>
            <a:fld id="{A19B1EC7-7EDE-4E0E-B99C-BE8095939C3D}" type="slidenum">
              <a:rPr lang="en-GB" smtClean="0"/>
              <a:t>19</a:t>
            </a:fld>
            <a:endParaRPr lang="en-GB"/>
          </a:p>
        </p:txBody>
      </p:sp>
    </p:spTree>
    <p:extLst>
      <p:ext uri="{BB962C8B-B14F-4D97-AF65-F5344CB8AC3E}">
        <p14:creationId xmlns:p14="http://schemas.microsoft.com/office/powerpoint/2010/main" val="687228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Just to start I wanted to say a huge thank you for giving your time to be here today. </a:t>
            </a:r>
          </a:p>
          <a:p>
            <a:endParaRPr lang="en-GB" dirty="0"/>
          </a:p>
          <a:p>
            <a:r>
              <a:rPr lang="en-GB" dirty="0"/>
              <a:t>Research shows that children who learn to read early go on to succeed both in school and in life.</a:t>
            </a:r>
          </a:p>
          <a:p>
            <a:endParaRPr lang="en-GB" dirty="0"/>
          </a:p>
          <a:p>
            <a:r>
              <a:rPr lang="en-GB" dirty="0"/>
              <a:t>At Burnham Infants, we are incredibly passionate about this which is why reading and phonics holds such a priority for us. </a:t>
            </a:r>
          </a:p>
          <a:p>
            <a:endParaRPr lang="en-GB" dirty="0"/>
          </a:p>
        </p:txBody>
      </p:sp>
      <p:sp>
        <p:nvSpPr>
          <p:cNvPr id="4" name="Slide Number Placeholder 3"/>
          <p:cNvSpPr>
            <a:spLocks noGrp="1"/>
          </p:cNvSpPr>
          <p:nvPr>
            <p:ph type="sldNum" sz="quarter" idx="5"/>
          </p:nvPr>
        </p:nvSpPr>
        <p:spPr/>
        <p:txBody>
          <a:bodyPr/>
          <a:lstStyle/>
          <a:p>
            <a:fld id="{A19B1EC7-7EDE-4E0E-B99C-BE8095939C3D}" type="slidenum">
              <a:rPr lang="en-GB" smtClean="0"/>
              <a:t>2</a:t>
            </a:fld>
            <a:endParaRPr lang="en-GB"/>
          </a:p>
        </p:txBody>
      </p:sp>
    </p:spTree>
    <p:extLst>
      <p:ext uri="{BB962C8B-B14F-4D97-AF65-F5344CB8AC3E}">
        <p14:creationId xmlns:p14="http://schemas.microsoft.com/office/powerpoint/2010/main" val="913199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aseline="0" dirty="0"/>
              <a:t>We are going to do this by looking at : </a:t>
            </a:r>
          </a:p>
          <a:p>
            <a:r>
              <a:rPr lang="en-GB" sz="1200" dirty="0">
                <a:solidFill>
                  <a:schemeClr val="tx1"/>
                </a:solidFill>
              </a:rPr>
              <a:t>	Phonics</a:t>
            </a:r>
          </a:p>
          <a:p>
            <a:r>
              <a:rPr lang="en-GB" sz="1200" dirty="0">
                <a:solidFill>
                  <a:schemeClr val="tx1"/>
                </a:solidFill>
              </a:rPr>
              <a:t>	Reading</a:t>
            </a:r>
          </a:p>
          <a:p>
            <a:r>
              <a:rPr lang="en-GB" sz="1200" dirty="0">
                <a:solidFill>
                  <a:schemeClr val="tx1"/>
                </a:solidFill>
              </a:rPr>
              <a:t>	Phonics Screening</a:t>
            </a:r>
          </a:p>
          <a:p>
            <a:r>
              <a:rPr lang="en-GB" sz="1200" dirty="0">
                <a:solidFill>
                  <a:schemeClr val="tx1"/>
                </a:solidFill>
              </a:rPr>
              <a:t>	Concerns about progress</a:t>
            </a:r>
          </a:p>
          <a:p>
            <a:pPr marL="0" indent="0">
              <a:buFont typeface="Arial" panose="020B0604020202020204" pitchFamily="34" charset="0"/>
              <a:buNone/>
            </a:pPr>
            <a:endParaRPr lang="en-GB" baseline="0" dirty="0"/>
          </a:p>
          <a:p>
            <a:pPr marL="0" indent="0">
              <a:buFont typeface="Arial" panose="020B0604020202020204" pitchFamily="34" charset="0"/>
              <a:buNone/>
            </a:pPr>
            <a:endParaRPr lang="en-GB" baseline="0" dirty="0"/>
          </a:p>
          <a:p>
            <a:r>
              <a:rPr lang="en-GB" baseline="0" dirty="0"/>
              <a:t>Explain how you are structuring the session/ sessions to give them information about how early reading is taught at your school and how they can play a vital role in supporting their child’s reading journey. </a:t>
            </a:r>
          </a:p>
          <a:p>
            <a:endParaRPr lang="en-GB" dirty="0"/>
          </a:p>
        </p:txBody>
      </p:sp>
      <p:sp>
        <p:nvSpPr>
          <p:cNvPr id="4" name="Slide Number Placeholder 3"/>
          <p:cNvSpPr>
            <a:spLocks noGrp="1"/>
          </p:cNvSpPr>
          <p:nvPr>
            <p:ph type="sldNum" sz="quarter" idx="5"/>
          </p:nvPr>
        </p:nvSpPr>
        <p:spPr/>
        <p:txBody>
          <a:bodyPr/>
          <a:lstStyle/>
          <a:p>
            <a:fld id="{A19B1EC7-7EDE-4E0E-B99C-BE8095939C3D}" type="slidenum">
              <a:rPr lang="en-GB" smtClean="0"/>
              <a:t>3</a:t>
            </a:fld>
            <a:endParaRPr lang="en-GB"/>
          </a:p>
        </p:txBody>
      </p:sp>
    </p:spTree>
    <p:extLst>
      <p:ext uri="{BB962C8B-B14F-4D97-AF65-F5344CB8AC3E}">
        <p14:creationId xmlns:p14="http://schemas.microsoft.com/office/powerpoint/2010/main" val="4268510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Reading is one of the most important things we can teach our children.</a:t>
            </a:r>
            <a:r>
              <a:rPr lang="en-GB" dirty="0"/>
              <a:t>  </a:t>
            </a:r>
            <a:r>
              <a:rPr lang="en-GB" baseline="0" dirty="0"/>
              <a:t> We want all our children to be </a:t>
            </a:r>
            <a:r>
              <a:rPr lang="en-GB" dirty="0"/>
              <a:t>avid </a:t>
            </a:r>
            <a:r>
              <a:rPr lang="en-GB" baseline="0" dirty="0"/>
              <a:t>readers with a love for all different types of literature.</a:t>
            </a:r>
            <a:r>
              <a:rPr lang="en-GB" dirty="0"/>
              <a:t> </a:t>
            </a:r>
            <a:endParaRPr lang="en-GB" baseline="0" dirty="0"/>
          </a:p>
          <a:p>
            <a:endParaRPr lang="en-GB" baseline="0" dirty="0"/>
          </a:p>
          <a:p>
            <a:r>
              <a:rPr lang="en-GB" baseline="0" dirty="0"/>
              <a:t>Think of reading activities you do everyday…. </a:t>
            </a:r>
          </a:p>
          <a:p>
            <a:r>
              <a:rPr lang="en-GB" baseline="0" dirty="0"/>
              <a:t>reading for pleasure - subtitles, social media, books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reading the world around them - Road signs, shops/logos, </a:t>
            </a:r>
          </a:p>
          <a:p>
            <a:endParaRPr lang="en-GB" baseline="0" dirty="0"/>
          </a:p>
          <a:p>
            <a:r>
              <a:rPr lang="en-GB" baseline="0" dirty="0"/>
              <a:t>As children start their school life they will very much focus on learning to read. As they move on and beyond they will be reading to learn.</a:t>
            </a:r>
          </a:p>
          <a:p>
            <a:r>
              <a:rPr lang="en-GB" baseline="0" dirty="0"/>
              <a:t> </a:t>
            </a:r>
          </a:p>
          <a:p>
            <a:r>
              <a:rPr lang="en-GB" baseline="0" dirty="0"/>
              <a:t>So it is vitally important that we support our pupils to quickly learn to read.  We want every child to love reading and to do this we must make sure that it is a pleasurable experience and that they can read with accuracy and fluency so  they can access as many opportunities as possible. </a:t>
            </a:r>
            <a:endParaRPr lang="en-GB" dirty="0"/>
          </a:p>
          <a:p>
            <a:endParaRPr lang="en-GB" dirty="0"/>
          </a:p>
        </p:txBody>
      </p:sp>
      <p:sp>
        <p:nvSpPr>
          <p:cNvPr id="4" name="Slide Number Placeholder 3"/>
          <p:cNvSpPr>
            <a:spLocks noGrp="1"/>
          </p:cNvSpPr>
          <p:nvPr>
            <p:ph type="sldNum" sz="quarter" idx="5"/>
          </p:nvPr>
        </p:nvSpPr>
        <p:spPr/>
        <p:txBody>
          <a:bodyPr/>
          <a:lstStyle/>
          <a:p>
            <a:fld id="{A19B1EC7-7EDE-4E0E-B99C-BE8095939C3D}" type="slidenum">
              <a:rPr lang="en-GB" smtClean="0"/>
              <a:t>4</a:t>
            </a:fld>
            <a:endParaRPr lang="en-GB"/>
          </a:p>
        </p:txBody>
      </p:sp>
    </p:spTree>
    <p:extLst>
      <p:ext uri="{BB962C8B-B14F-4D97-AF65-F5344CB8AC3E}">
        <p14:creationId xmlns:p14="http://schemas.microsoft.com/office/powerpoint/2010/main" val="1776726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Thanks to research we know that phonics is the best way to teach children to read, and the national curriculum says that phonics should be the main way that school should teach children to read. </a:t>
            </a:r>
          </a:p>
          <a:p>
            <a:endParaRPr lang="en-GB" baseline="0" dirty="0"/>
          </a:p>
          <a:p>
            <a:r>
              <a:rPr lang="en-GB" baseline="0" dirty="0"/>
              <a:t>All children in the school use Unlocking Letters and Sounds to teach their phonics and early reading, as a school , we think this is the best one for our children.</a:t>
            </a:r>
          </a:p>
          <a:p>
            <a:endParaRPr lang="en-GB" baseline="0" dirty="0"/>
          </a:p>
          <a:p>
            <a:r>
              <a:rPr lang="en-GB" baseline="0" dirty="0"/>
              <a:t>All staff have had training with this scheme so they are all experts at using it. </a:t>
            </a:r>
          </a:p>
          <a:p>
            <a:endParaRPr lang="en-GB" baseline="0" dirty="0"/>
          </a:p>
          <a:p>
            <a:r>
              <a:rPr lang="en-GB" baseline="0" dirty="0"/>
              <a:t>Phonics teaches the link between the words we read/ say and the words we write on the page. It teaches how the letters in written words represent the sounds we say in spoken words – this is called </a:t>
            </a:r>
            <a:r>
              <a:rPr lang="en-GB" b="1" baseline="0" dirty="0"/>
              <a:t>decoding</a:t>
            </a:r>
            <a:r>
              <a:rPr lang="en-GB" baseline="0" dirty="0"/>
              <a:t>. </a:t>
            </a:r>
          </a:p>
          <a:p>
            <a:endParaRPr lang="en-GB" baseline="0" dirty="0"/>
          </a:p>
          <a:p>
            <a:r>
              <a:rPr lang="en-GB" baseline="0" dirty="0"/>
              <a:t>In the word </a:t>
            </a:r>
            <a:r>
              <a:rPr lang="en-GB" baseline="0" dirty="0" err="1"/>
              <a:t>ph</a:t>
            </a:r>
            <a:r>
              <a:rPr lang="en-GB" baseline="0" dirty="0"/>
              <a:t> –o –n – </a:t>
            </a:r>
            <a:r>
              <a:rPr lang="en-GB" baseline="0" dirty="0" err="1"/>
              <a:t>i</a:t>
            </a:r>
            <a:r>
              <a:rPr lang="en-GB" baseline="0" dirty="0"/>
              <a:t> –c -s</a:t>
            </a:r>
          </a:p>
          <a:p>
            <a:endParaRPr lang="en-GB" baseline="0" dirty="0"/>
          </a:p>
          <a:p>
            <a:r>
              <a:rPr lang="en-GB" baseline="0" dirty="0"/>
              <a:t>When we say this word we say lots of sounds very quickly – so quickly we hardly notice the sound each letter makes. </a:t>
            </a:r>
          </a:p>
          <a:p>
            <a:endParaRPr lang="en-GB" baseline="0" dirty="0"/>
          </a:p>
          <a:p>
            <a:r>
              <a:rPr lang="en-GB" baseline="0" dirty="0"/>
              <a:t>This is phonics! </a:t>
            </a:r>
          </a:p>
          <a:p>
            <a:endParaRPr lang="en-GB" baseline="0" dirty="0"/>
          </a:p>
          <a:p>
            <a:r>
              <a:rPr lang="en-GB" baseline="0" dirty="0"/>
              <a:t>There is some technical vocabulary that we use for phonics and that your children will use. </a:t>
            </a:r>
          </a:p>
          <a:p>
            <a:endParaRPr lang="en-GB" baseline="0" dirty="0"/>
          </a:p>
          <a:p>
            <a:r>
              <a:rPr lang="en-GB" b="1" baseline="0" dirty="0"/>
              <a:t>Grapheme</a:t>
            </a:r>
            <a:r>
              <a:rPr lang="en-GB" baseline="0" dirty="0"/>
              <a:t> – the written letter or groups of letters</a:t>
            </a:r>
          </a:p>
          <a:p>
            <a:endParaRPr lang="en-GB" baseline="0" dirty="0"/>
          </a:p>
          <a:p>
            <a:r>
              <a:rPr lang="en-GB" b="1" baseline="0" dirty="0"/>
              <a:t>Phoneme</a:t>
            </a:r>
            <a:r>
              <a:rPr lang="en-GB" baseline="0" dirty="0"/>
              <a:t> – the sounds that the grapheme makes. </a:t>
            </a:r>
          </a:p>
          <a:p>
            <a:endParaRPr lang="en-GB" baseline="0" dirty="0"/>
          </a:p>
          <a:p>
            <a:r>
              <a:rPr lang="en-GB" baseline="0" dirty="0"/>
              <a:t>You will find a handout.</a:t>
            </a:r>
          </a:p>
          <a:p>
            <a:endParaRPr lang="en-GB" baseline="0" dirty="0"/>
          </a:p>
          <a:p>
            <a:endParaRPr lang="en-GB" dirty="0"/>
          </a:p>
        </p:txBody>
      </p:sp>
      <p:sp>
        <p:nvSpPr>
          <p:cNvPr id="4" name="Slide Number Placeholder 3"/>
          <p:cNvSpPr>
            <a:spLocks noGrp="1"/>
          </p:cNvSpPr>
          <p:nvPr>
            <p:ph type="sldNum" sz="quarter" idx="5"/>
          </p:nvPr>
        </p:nvSpPr>
        <p:spPr/>
        <p:txBody>
          <a:bodyPr/>
          <a:lstStyle/>
          <a:p>
            <a:fld id="{A19B1EC7-7EDE-4E0E-B99C-BE8095939C3D}" type="slidenum">
              <a:rPr lang="en-GB" smtClean="0"/>
              <a:t>5</a:t>
            </a:fld>
            <a:endParaRPr lang="en-GB"/>
          </a:p>
        </p:txBody>
      </p:sp>
    </p:spTree>
    <p:extLst>
      <p:ext uri="{BB962C8B-B14F-4D97-AF65-F5344CB8AC3E}">
        <p14:creationId xmlns:p14="http://schemas.microsoft.com/office/powerpoint/2010/main" val="2878038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English language is made up of about 44 different sounds in different combinations – it is one of the most complicated languages. </a:t>
            </a:r>
          </a:p>
          <a:p>
            <a:r>
              <a:rPr lang="en-GB" baseline="0" dirty="0"/>
              <a:t>It will take most children about three years to learn the alphabetic code and to use it to read.</a:t>
            </a:r>
          </a:p>
          <a:p>
            <a:r>
              <a:rPr lang="en-GB" baseline="0" dirty="0"/>
              <a:t>We know that children won’t learn to read by themselves so we will be teaching phonics every day to help them learn.  </a:t>
            </a:r>
          </a:p>
          <a:p>
            <a:r>
              <a:rPr lang="en-GB" baseline="0" dirty="0"/>
              <a:t>Your children will have a daily phonics lesson from Reception until Year 2.</a:t>
            </a:r>
          </a:p>
          <a:p>
            <a:r>
              <a:rPr lang="en-GB" baseline="0" dirty="0"/>
              <a:t> They will be taught by their teacher in the whole class and each lesson will last between 25 and 30 minutes. </a:t>
            </a:r>
          </a:p>
          <a:p>
            <a:endParaRPr lang="en-GB" baseline="0" dirty="0"/>
          </a:p>
          <a:p>
            <a:r>
              <a:rPr lang="en-GB" dirty="0"/>
              <a:t>When we start this decoding  journey we</a:t>
            </a:r>
            <a:r>
              <a:rPr lang="en-GB" baseline="0" dirty="0"/>
              <a:t> will keep things very simple. We will teach basic phonemes and their matching graphemes (such as cat and map). This means that children rapidly learn and understand and to build confidence in their reading. This teaching will start straight away in Reception. </a:t>
            </a:r>
          </a:p>
          <a:p>
            <a:endParaRPr lang="en-GB" baseline="0" dirty="0"/>
          </a:p>
          <a:p>
            <a:r>
              <a:rPr lang="en-GB" baseline="0" dirty="0"/>
              <a:t>We’ve looked at examples where a phoneme is represented by a single letters. </a:t>
            </a:r>
          </a:p>
          <a:p>
            <a:endParaRPr lang="en-GB" baseline="0" dirty="0"/>
          </a:p>
          <a:p>
            <a:r>
              <a:rPr lang="en-GB" baseline="0" dirty="0"/>
              <a:t>Some sounds  are represented  by graphemes that have two or more letters. (Digraphs)</a:t>
            </a:r>
          </a:p>
          <a:p>
            <a:endParaRPr lang="en-GB" baseline="0" dirty="0"/>
          </a:p>
          <a:p>
            <a:r>
              <a:rPr lang="en-GB" baseline="0" dirty="0" err="1"/>
              <a:t>Eg.</a:t>
            </a:r>
            <a:r>
              <a:rPr lang="en-GB" dirty="0"/>
              <a:t> </a:t>
            </a:r>
            <a:r>
              <a:rPr lang="en-GB" baseline="0" dirty="0"/>
              <a:t> </a:t>
            </a:r>
            <a:r>
              <a:rPr lang="en-GB" baseline="0" dirty="0" err="1"/>
              <a:t>Sh</a:t>
            </a:r>
            <a:r>
              <a:rPr lang="en-GB" baseline="0" dirty="0"/>
              <a:t> o p</a:t>
            </a:r>
            <a:r>
              <a:rPr lang="en-GB" dirty="0"/>
              <a:t>       </a:t>
            </a:r>
            <a:r>
              <a:rPr lang="en-GB" baseline="0" dirty="0"/>
              <a:t> </a:t>
            </a:r>
            <a:r>
              <a:rPr lang="en-GB" baseline="0" dirty="0" err="1"/>
              <a:t>th</a:t>
            </a:r>
            <a:r>
              <a:rPr lang="en-GB" baseline="0" dirty="0"/>
              <a:t> </a:t>
            </a:r>
            <a:r>
              <a:rPr lang="en-GB" baseline="0" dirty="0" err="1"/>
              <a:t>i</a:t>
            </a:r>
            <a:r>
              <a:rPr lang="en-GB" baseline="0" dirty="0"/>
              <a:t> n</a:t>
            </a:r>
            <a:r>
              <a:rPr lang="en-GB" dirty="0"/>
              <a:t>         </a:t>
            </a:r>
            <a:r>
              <a:rPr lang="en-GB" baseline="0" dirty="0"/>
              <a:t> r </a:t>
            </a:r>
            <a:r>
              <a:rPr lang="en-GB" baseline="0" dirty="0" err="1"/>
              <a:t>i</a:t>
            </a:r>
            <a:r>
              <a:rPr lang="en-GB" baseline="0" dirty="0"/>
              <a:t> </a:t>
            </a:r>
            <a:r>
              <a:rPr lang="en-GB" baseline="0" dirty="0" err="1"/>
              <a:t>ch</a:t>
            </a:r>
            <a:endParaRPr lang="en-GB" baseline="0" dirty="0"/>
          </a:p>
          <a:p>
            <a:endParaRPr lang="en-GB" dirty="0"/>
          </a:p>
          <a:p>
            <a:r>
              <a:rPr lang="en-GB" dirty="0"/>
              <a:t>The sounds </a:t>
            </a:r>
            <a:r>
              <a:rPr lang="en-GB" dirty="0" err="1"/>
              <a:t>sh</a:t>
            </a:r>
            <a:r>
              <a:rPr lang="en-GB" dirty="0"/>
              <a:t>, </a:t>
            </a:r>
            <a:r>
              <a:rPr lang="en-GB" dirty="0" err="1"/>
              <a:t>th</a:t>
            </a:r>
            <a:r>
              <a:rPr lang="en-GB" dirty="0"/>
              <a:t> and </a:t>
            </a:r>
            <a:r>
              <a:rPr lang="en-GB" dirty="0" err="1"/>
              <a:t>ch</a:t>
            </a:r>
            <a:r>
              <a:rPr lang="en-GB" dirty="0"/>
              <a:t> are represented by two</a:t>
            </a:r>
            <a:r>
              <a:rPr lang="en-GB" baseline="0" dirty="0"/>
              <a:t> letters – these are called digraphs. </a:t>
            </a:r>
          </a:p>
          <a:p>
            <a:endParaRPr lang="en-GB" baseline="0" dirty="0"/>
          </a:p>
          <a:p>
            <a:r>
              <a:rPr lang="en-GB" baseline="0" dirty="0"/>
              <a:t>Some sounds are represented by three letters: </a:t>
            </a:r>
          </a:p>
          <a:p>
            <a:endParaRPr lang="en-GB" baseline="0" dirty="0"/>
          </a:p>
          <a:p>
            <a:r>
              <a:rPr lang="en-GB" baseline="0" dirty="0" err="1"/>
              <a:t>Eg.</a:t>
            </a:r>
            <a:r>
              <a:rPr lang="en-GB" baseline="0" dirty="0"/>
              <a:t>  L </a:t>
            </a:r>
            <a:r>
              <a:rPr lang="en-GB" baseline="0" dirty="0" err="1"/>
              <a:t>igh</a:t>
            </a:r>
            <a:r>
              <a:rPr lang="en-GB" baseline="0" dirty="0"/>
              <a:t> t</a:t>
            </a:r>
          </a:p>
          <a:p>
            <a:endParaRPr lang="en-GB" baseline="0" dirty="0"/>
          </a:p>
          <a:p>
            <a:r>
              <a:rPr lang="en-GB" baseline="0" dirty="0"/>
              <a:t>The sound </a:t>
            </a:r>
            <a:r>
              <a:rPr lang="en-GB" baseline="0" dirty="0" err="1"/>
              <a:t>igh</a:t>
            </a:r>
            <a:r>
              <a:rPr lang="en-GB" dirty="0"/>
              <a:t> </a:t>
            </a:r>
            <a:r>
              <a:rPr lang="en-GB" baseline="0" dirty="0"/>
              <a:t> is represented by 3 letters</a:t>
            </a:r>
            <a:r>
              <a:rPr lang="en-GB" dirty="0"/>
              <a:t> </a:t>
            </a:r>
            <a:r>
              <a:rPr lang="en-GB" baseline="0" dirty="0"/>
              <a:t> - this is called a trigraph.</a:t>
            </a:r>
            <a:r>
              <a:rPr lang="en-GB" dirty="0"/>
              <a:t> </a:t>
            </a:r>
            <a:endParaRPr lang="en-GB" baseline="0" dirty="0"/>
          </a:p>
          <a:p>
            <a:endParaRPr lang="en-GB" baseline="0" dirty="0"/>
          </a:p>
          <a:p>
            <a:r>
              <a:rPr lang="en-GB" baseline="0" dirty="0"/>
              <a:t>Your child will be coming home telling you all about phonemes, graphemes, digraphs and trigraphs! They will be fantastic at understanding this vocabulary as they are learning the alphabetic code and you can help by using these words at home.</a:t>
            </a:r>
            <a:r>
              <a:rPr lang="en-GB" dirty="0"/>
              <a:t> </a:t>
            </a:r>
            <a:endParaRPr lang="en-GB" baseline="0" dirty="0"/>
          </a:p>
          <a:p>
            <a:endParaRPr lang="en-GB" baseline="0" dirty="0"/>
          </a:p>
          <a:p>
            <a:r>
              <a:rPr lang="en-GB" baseline="0" dirty="0"/>
              <a:t>As you children continue to learn to read they alphabetic code will become more complex. They will learn about sounds that are represented   by lots of different graphemes  and how some graphemes  can represent different sounds.  The complexity of the English alphabetic code is why it takes so long to read. Many  children will find different parts challenging – especially at first. But our staff ae skilled at teaching phonics and will be gradually working through the alphabetic code so that every child become an expert reader. </a:t>
            </a:r>
            <a:endParaRPr lang="en-GB" dirty="0"/>
          </a:p>
          <a:p>
            <a:endParaRPr lang="en-GB" dirty="0"/>
          </a:p>
        </p:txBody>
      </p:sp>
      <p:sp>
        <p:nvSpPr>
          <p:cNvPr id="4" name="Slide Number Placeholder 3"/>
          <p:cNvSpPr>
            <a:spLocks noGrp="1"/>
          </p:cNvSpPr>
          <p:nvPr>
            <p:ph type="sldNum" sz="quarter" idx="5"/>
          </p:nvPr>
        </p:nvSpPr>
        <p:spPr/>
        <p:txBody>
          <a:bodyPr/>
          <a:lstStyle/>
          <a:p>
            <a:fld id="{A19B1EC7-7EDE-4E0E-B99C-BE8095939C3D}" type="slidenum">
              <a:rPr lang="en-GB" smtClean="0"/>
              <a:t>6</a:t>
            </a:fld>
            <a:endParaRPr lang="en-GB"/>
          </a:p>
        </p:txBody>
      </p:sp>
    </p:spTree>
    <p:extLst>
      <p:ext uri="{BB962C8B-B14F-4D97-AF65-F5344CB8AC3E}">
        <p14:creationId xmlns:p14="http://schemas.microsoft.com/office/powerpoint/2010/main" val="181860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As children start to learn their grapheme phoneme correspondences (GPCs) it is very important that we pronounce the sounds clearly and purely. We must be very careful not to add it on when enunciating a phoneme.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m=mm and not </a:t>
            </a:r>
            <a:r>
              <a:rPr lang="en-GB" baseline="0" dirty="0" err="1"/>
              <a:t>muh</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S=ss and not </a:t>
            </a:r>
            <a:r>
              <a:rPr lang="en-GB" baseline="0" dirty="0" err="1"/>
              <a:t>suh</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And the phonemes ‘clipped’ so they are not elongated – keeping them short and snappy.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m=mm and not </a:t>
            </a:r>
            <a:r>
              <a:rPr lang="en-GB" baseline="0" dirty="0" err="1"/>
              <a:t>mmmmmmmmmm</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s=ss and not </a:t>
            </a:r>
            <a:r>
              <a:rPr lang="en-GB" baseline="0" dirty="0" err="1"/>
              <a:t>sssssssssssssssssss</a:t>
            </a:r>
            <a:endParaRPr lang="en-GB" baseline="0" dirty="0"/>
          </a:p>
          <a:p>
            <a:endParaRPr lang="en-GB" dirty="0"/>
          </a:p>
        </p:txBody>
      </p:sp>
      <p:sp>
        <p:nvSpPr>
          <p:cNvPr id="4" name="Slide Number Placeholder 3"/>
          <p:cNvSpPr>
            <a:spLocks noGrp="1"/>
          </p:cNvSpPr>
          <p:nvPr>
            <p:ph type="sldNum" sz="quarter" idx="5"/>
          </p:nvPr>
        </p:nvSpPr>
        <p:spPr/>
        <p:txBody>
          <a:bodyPr/>
          <a:lstStyle/>
          <a:p>
            <a:fld id="{A19B1EC7-7EDE-4E0E-B99C-BE8095939C3D}" type="slidenum">
              <a:rPr lang="en-GB" smtClean="0"/>
              <a:t>7</a:t>
            </a:fld>
            <a:endParaRPr lang="en-GB"/>
          </a:p>
        </p:txBody>
      </p:sp>
    </p:spTree>
    <p:extLst>
      <p:ext uri="{BB962C8B-B14F-4D97-AF65-F5344CB8AC3E}">
        <p14:creationId xmlns:p14="http://schemas.microsoft.com/office/powerpoint/2010/main" val="1137901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endParaRPr lang="en-GB" baseline="0" dirty="0"/>
          </a:p>
          <a:p>
            <a:r>
              <a:rPr lang="en-GB" dirty="0"/>
              <a:t>Learn another 25 graphemes mostly digraphs – they will have 42 phonemes at the end of phase 3</a:t>
            </a:r>
          </a:p>
        </p:txBody>
      </p:sp>
      <p:sp>
        <p:nvSpPr>
          <p:cNvPr id="4" name="Slide Number Placeholder 3"/>
          <p:cNvSpPr>
            <a:spLocks noGrp="1"/>
          </p:cNvSpPr>
          <p:nvPr>
            <p:ph type="sldNum" sz="quarter" idx="5"/>
          </p:nvPr>
        </p:nvSpPr>
        <p:spPr/>
        <p:txBody>
          <a:bodyPr/>
          <a:lstStyle/>
          <a:p>
            <a:fld id="{A19B1EC7-7EDE-4E0E-B99C-BE8095939C3D}" type="slidenum">
              <a:rPr lang="en-GB" smtClean="0"/>
              <a:t>8</a:t>
            </a:fld>
            <a:endParaRPr lang="en-GB"/>
          </a:p>
        </p:txBody>
      </p:sp>
    </p:spTree>
    <p:extLst>
      <p:ext uri="{BB962C8B-B14F-4D97-AF65-F5344CB8AC3E}">
        <p14:creationId xmlns:p14="http://schemas.microsoft.com/office/powerpoint/2010/main" val="3281983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Consolidate phoneme and grapheme knowledge – for reading and spelling</a:t>
            </a:r>
          </a:p>
          <a:p>
            <a:endParaRPr lang="en-GB" dirty="0"/>
          </a:p>
          <a:p>
            <a:r>
              <a:rPr lang="en-GB" dirty="0"/>
              <a:t>Words containing adjacent consonants and polysyllabic words</a:t>
            </a:r>
          </a:p>
        </p:txBody>
      </p:sp>
      <p:sp>
        <p:nvSpPr>
          <p:cNvPr id="4" name="Slide Number Placeholder 3"/>
          <p:cNvSpPr>
            <a:spLocks noGrp="1"/>
          </p:cNvSpPr>
          <p:nvPr>
            <p:ph type="sldNum" sz="quarter" idx="5"/>
          </p:nvPr>
        </p:nvSpPr>
        <p:spPr/>
        <p:txBody>
          <a:bodyPr/>
          <a:lstStyle/>
          <a:p>
            <a:fld id="{A19B1EC7-7EDE-4E0E-B99C-BE8095939C3D}" type="slidenum">
              <a:rPr lang="en-GB" smtClean="0"/>
              <a:t>9</a:t>
            </a:fld>
            <a:endParaRPr lang="en-GB"/>
          </a:p>
        </p:txBody>
      </p:sp>
    </p:spTree>
    <p:extLst>
      <p:ext uri="{BB962C8B-B14F-4D97-AF65-F5344CB8AC3E}">
        <p14:creationId xmlns:p14="http://schemas.microsoft.com/office/powerpoint/2010/main" val="23240604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4B519-7703-2F4C-A298-3BA5FB3ABF25}"/>
              </a:ext>
            </a:extLst>
          </p:cNvPr>
          <p:cNvSpPr>
            <a:spLocks noGrp="1"/>
          </p:cNvSpPr>
          <p:nvPr>
            <p:ph type="ctrTitle"/>
          </p:nvPr>
        </p:nvSpPr>
        <p:spPr>
          <a:xfrm>
            <a:off x="1524000" y="3493971"/>
            <a:ext cx="9144000" cy="1279308"/>
          </a:xfrm>
        </p:spPr>
        <p:txBody>
          <a:bodyPr anchor="b"/>
          <a:lstStyle>
            <a:lvl1pPr algn="l">
              <a:defRPr sz="6000" b="1">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65BE2704-3796-8E49-B5B8-B793E61A94DF}"/>
              </a:ext>
            </a:extLst>
          </p:cNvPr>
          <p:cNvSpPr>
            <a:spLocks noGrp="1"/>
          </p:cNvSpPr>
          <p:nvPr>
            <p:ph type="subTitle" idx="1"/>
          </p:nvPr>
        </p:nvSpPr>
        <p:spPr>
          <a:xfrm>
            <a:off x="1524000" y="4865355"/>
            <a:ext cx="9144000" cy="784675"/>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1229200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067241-5BDB-4977-B968-67EEFAB1A1E1}" type="datetimeFigureOut">
              <a:rPr lang="en-GB" smtClean="0"/>
              <a:t>10/10/2024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22A066D-A7ED-45EA-9236-E1233B945724}" type="slidenum">
              <a:rPr lang="en-GB" smtClean="0"/>
              <a:t>‹#›</a:t>
            </a:fld>
            <a:endParaRPr lang="en-GB"/>
          </a:p>
        </p:txBody>
      </p:sp>
    </p:spTree>
    <p:extLst>
      <p:ext uri="{BB962C8B-B14F-4D97-AF65-F5344CB8AC3E}">
        <p14:creationId xmlns:p14="http://schemas.microsoft.com/office/powerpoint/2010/main" val="1389548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D498D-949A-4860-80A0-D200D6D82ED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E97B6D6-0846-4463-B0B2-555D2814D85F}"/>
              </a:ext>
            </a:extLst>
          </p:cNvPr>
          <p:cNvSpPr>
            <a:spLocks noGrp="1"/>
          </p:cNvSpPr>
          <p:nvPr>
            <p:ph type="dt" sz="half" idx="10"/>
          </p:nvPr>
        </p:nvSpPr>
        <p:spPr/>
        <p:txBody>
          <a:bodyPr/>
          <a:lstStyle/>
          <a:p>
            <a:fld id="{42786864-4443-4CF2-B68E-7D4EABA26532}" type="datetimeFigureOut">
              <a:rPr lang="en-GB" smtClean="0"/>
              <a:t>10/10/2024</a:t>
            </a:fld>
            <a:endParaRPr lang="en-GB"/>
          </a:p>
        </p:txBody>
      </p:sp>
      <p:sp>
        <p:nvSpPr>
          <p:cNvPr id="4" name="Footer Placeholder 3">
            <a:extLst>
              <a:ext uri="{FF2B5EF4-FFF2-40B4-BE49-F238E27FC236}">
                <a16:creationId xmlns:a16="http://schemas.microsoft.com/office/drawing/2014/main" id="{D2B1CFBF-1C22-41D9-A17D-C863495FC31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230FB73-0F0E-4E65-9FBB-A62507A61608}"/>
              </a:ext>
            </a:extLst>
          </p:cNvPr>
          <p:cNvSpPr>
            <a:spLocks noGrp="1"/>
          </p:cNvSpPr>
          <p:nvPr>
            <p:ph type="sldNum" sz="quarter" idx="12"/>
          </p:nvPr>
        </p:nvSpPr>
        <p:spPr/>
        <p:txBody>
          <a:bodyPr/>
          <a:lstStyle/>
          <a:p>
            <a:fld id="{B6823EDD-3F6C-4196-929B-1612822B4A35}" type="slidenum">
              <a:rPr lang="en-GB" smtClean="0"/>
              <a:t>‹#›</a:t>
            </a:fld>
            <a:endParaRPr lang="en-GB"/>
          </a:p>
        </p:txBody>
      </p:sp>
    </p:spTree>
    <p:extLst>
      <p:ext uri="{BB962C8B-B14F-4D97-AF65-F5344CB8AC3E}">
        <p14:creationId xmlns:p14="http://schemas.microsoft.com/office/powerpoint/2010/main" val="2614345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1C70-FECF-1541-BFF2-C99A2E6C153B}"/>
              </a:ext>
            </a:extLst>
          </p:cNvPr>
          <p:cNvSpPr>
            <a:spLocks noGrp="1"/>
          </p:cNvSpPr>
          <p:nvPr>
            <p:ph type="title"/>
          </p:nvPr>
        </p:nvSpPr>
        <p:spPr>
          <a:xfrm>
            <a:off x="1193581" y="1202524"/>
            <a:ext cx="5948364" cy="1020912"/>
          </a:xfrm>
        </p:spPr>
        <p:txBody>
          <a:bodyPr>
            <a:normAutofit/>
          </a:bodyPr>
          <a:lstStyle>
            <a:lvl1pPr>
              <a:defRPr sz="3600" b="1">
                <a:solidFill>
                  <a:schemeClr val="bg1"/>
                </a:solidFill>
              </a:defRPr>
            </a:lvl1pPr>
          </a:lstStyle>
          <a:p>
            <a:r>
              <a:rPr lang="en-GB"/>
              <a:t>Click to edit Master title style</a:t>
            </a:r>
          </a:p>
        </p:txBody>
      </p:sp>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1193800" y="2319688"/>
            <a:ext cx="5948363" cy="404261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366846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1C70-FECF-1541-BFF2-C99A2E6C153B}"/>
              </a:ext>
            </a:extLst>
          </p:cNvPr>
          <p:cNvSpPr>
            <a:spLocks noGrp="1"/>
          </p:cNvSpPr>
          <p:nvPr>
            <p:ph type="title"/>
          </p:nvPr>
        </p:nvSpPr>
        <p:spPr>
          <a:xfrm>
            <a:off x="4899307" y="1202524"/>
            <a:ext cx="5948364" cy="1020912"/>
          </a:xfrm>
        </p:spPr>
        <p:txBody>
          <a:bodyPr>
            <a:normAutofit/>
          </a:bodyPr>
          <a:lstStyle>
            <a:lvl1pPr>
              <a:defRPr sz="3600" b="1">
                <a:solidFill>
                  <a:schemeClr val="tx1"/>
                </a:solidFill>
              </a:defRPr>
            </a:lvl1pPr>
          </a:lstStyle>
          <a:p>
            <a:r>
              <a:rPr lang="en-GB"/>
              <a:t>Click to edit Master title style</a:t>
            </a:r>
          </a:p>
        </p:txBody>
      </p:sp>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4899526" y="2319688"/>
            <a:ext cx="5948363" cy="40426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982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1C70-FECF-1541-BFF2-C99A2E6C153B}"/>
              </a:ext>
            </a:extLst>
          </p:cNvPr>
          <p:cNvSpPr>
            <a:spLocks noGrp="1"/>
          </p:cNvSpPr>
          <p:nvPr>
            <p:ph type="title"/>
          </p:nvPr>
        </p:nvSpPr>
        <p:spPr>
          <a:xfrm>
            <a:off x="1193581" y="1202524"/>
            <a:ext cx="5948364" cy="1020912"/>
          </a:xfrm>
        </p:spPr>
        <p:txBody>
          <a:bodyPr>
            <a:normAutofit/>
          </a:bodyPr>
          <a:lstStyle>
            <a:lvl1pPr>
              <a:defRPr sz="3600" b="1">
                <a:solidFill>
                  <a:schemeClr val="bg1"/>
                </a:solidFill>
              </a:defRPr>
            </a:lvl1pPr>
          </a:lstStyle>
          <a:p>
            <a:r>
              <a:rPr lang="en-GB"/>
              <a:t>Click to edit Master title style</a:t>
            </a:r>
          </a:p>
        </p:txBody>
      </p:sp>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1193801" y="2723950"/>
            <a:ext cx="4674668" cy="284907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7">
            <a:extLst>
              <a:ext uri="{FF2B5EF4-FFF2-40B4-BE49-F238E27FC236}">
                <a16:creationId xmlns:a16="http://schemas.microsoft.com/office/drawing/2014/main" id="{5B9BF074-DB08-664F-B631-BC607BFA5E5F}"/>
              </a:ext>
            </a:extLst>
          </p:cNvPr>
          <p:cNvSpPr>
            <a:spLocks noGrp="1"/>
          </p:cNvSpPr>
          <p:nvPr>
            <p:ph type="body" sz="quarter" idx="11"/>
          </p:nvPr>
        </p:nvSpPr>
        <p:spPr>
          <a:xfrm>
            <a:off x="6323533" y="2723950"/>
            <a:ext cx="4674668" cy="284907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508623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Pictur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7276699" y="2743201"/>
            <a:ext cx="3898232" cy="291645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Picture Placeholder 3">
            <a:extLst>
              <a:ext uri="{FF2B5EF4-FFF2-40B4-BE49-F238E27FC236}">
                <a16:creationId xmlns:a16="http://schemas.microsoft.com/office/drawing/2014/main" id="{667C3C00-E953-A84F-BF2D-9986F3649BDE}"/>
              </a:ext>
            </a:extLst>
          </p:cNvPr>
          <p:cNvSpPr>
            <a:spLocks noGrp="1"/>
          </p:cNvSpPr>
          <p:nvPr>
            <p:ph type="pic" sz="quarter" idx="11"/>
          </p:nvPr>
        </p:nvSpPr>
        <p:spPr>
          <a:xfrm>
            <a:off x="1130060" y="1183907"/>
            <a:ext cx="5189091" cy="5082592"/>
          </a:xfrm>
          <a:prstGeom prst="rect">
            <a:avLst/>
          </a:prstGeom>
        </p:spPr>
        <p:txBody>
          <a:bodyPr/>
          <a:lstStyle/>
          <a:p>
            <a:endParaRPr lang="en-GB"/>
          </a:p>
        </p:txBody>
      </p:sp>
    </p:spTree>
    <p:extLst>
      <p:ext uri="{BB962C8B-B14F-4D97-AF65-F5344CB8AC3E}">
        <p14:creationId xmlns:p14="http://schemas.microsoft.com/office/powerpoint/2010/main" val="2745629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ictur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1C70-FECF-1541-BFF2-C99A2E6C153B}"/>
              </a:ext>
            </a:extLst>
          </p:cNvPr>
          <p:cNvSpPr>
            <a:spLocks noGrp="1"/>
          </p:cNvSpPr>
          <p:nvPr>
            <p:ph type="title"/>
          </p:nvPr>
        </p:nvSpPr>
        <p:spPr>
          <a:xfrm>
            <a:off x="779427" y="1202524"/>
            <a:ext cx="6140919" cy="1020912"/>
          </a:xfrm>
        </p:spPr>
        <p:txBody>
          <a:bodyPr>
            <a:normAutofit/>
          </a:bodyPr>
          <a:lstStyle>
            <a:lvl1pPr>
              <a:defRPr sz="3600" b="1">
                <a:solidFill>
                  <a:schemeClr val="tx1"/>
                </a:solidFill>
              </a:defRPr>
            </a:lvl1pPr>
          </a:lstStyle>
          <a:p>
            <a:r>
              <a:rPr lang="en-GB"/>
              <a:t>Click to edit Master title style</a:t>
            </a:r>
          </a:p>
        </p:txBody>
      </p:sp>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779647" y="2319688"/>
            <a:ext cx="6140918" cy="40426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Picture Placeholder 3">
            <a:extLst>
              <a:ext uri="{FF2B5EF4-FFF2-40B4-BE49-F238E27FC236}">
                <a16:creationId xmlns:a16="http://schemas.microsoft.com/office/drawing/2014/main" id="{AD0C776C-423F-A140-BA54-A1738FF96092}"/>
              </a:ext>
            </a:extLst>
          </p:cNvPr>
          <p:cNvSpPr>
            <a:spLocks noGrp="1"/>
          </p:cNvSpPr>
          <p:nvPr>
            <p:ph type="pic" sz="quarter" idx="11"/>
          </p:nvPr>
        </p:nvSpPr>
        <p:spPr>
          <a:xfrm>
            <a:off x="8210550" y="2868613"/>
            <a:ext cx="3494088" cy="3330575"/>
          </a:xfrm>
          <a:prstGeom prst="roundRect">
            <a:avLst/>
          </a:prstGeom>
        </p:spPr>
        <p:txBody>
          <a:bodyPr/>
          <a:lstStyle/>
          <a:p>
            <a:endParaRPr lang="en-GB"/>
          </a:p>
        </p:txBody>
      </p:sp>
    </p:spTree>
    <p:extLst>
      <p:ext uri="{BB962C8B-B14F-4D97-AF65-F5344CB8AC3E}">
        <p14:creationId xmlns:p14="http://schemas.microsoft.com/office/powerpoint/2010/main" val="2788816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67C3C00-E953-A84F-BF2D-9986F3649BDE}"/>
              </a:ext>
            </a:extLst>
          </p:cNvPr>
          <p:cNvSpPr>
            <a:spLocks noGrp="1"/>
          </p:cNvSpPr>
          <p:nvPr>
            <p:ph type="pic" sz="quarter" idx="11"/>
          </p:nvPr>
        </p:nvSpPr>
        <p:spPr>
          <a:xfrm>
            <a:off x="1380318" y="2492943"/>
            <a:ext cx="2604541" cy="2656573"/>
          </a:xfrm>
          <a:prstGeom prst="rect">
            <a:avLst/>
          </a:prstGeom>
        </p:spPr>
        <p:txBody>
          <a:bodyPr/>
          <a:lstStyle/>
          <a:p>
            <a:endParaRPr lang="en-GB"/>
          </a:p>
        </p:txBody>
      </p:sp>
      <p:sp>
        <p:nvSpPr>
          <p:cNvPr id="5" name="Picture Placeholder 3">
            <a:extLst>
              <a:ext uri="{FF2B5EF4-FFF2-40B4-BE49-F238E27FC236}">
                <a16:creationId xmlns:a16="http://schemas.microsoft.com/office/drawing/2014/main" id="{03D95C8F-F4B9-3945-B554-88681BB1373B}"/>
              </a:ext>
            </a:extLst>
          </p:cNvPr>
          <p:cNvSpPr>
            <a:spLocks noGrp="1"/>
          </p:cNvSpPr>
          <p:nvPr>
            <p:ph type="pic" sz="quarter" idx="12"/>
          </p:nvPr>
        </p:nvSpPr>
        <p:spPr>
          <a:xfrm>
            <a:off x="4960916" y="2492942"/>
            <a:ext cx="2604541" cy="2656573"/>
          </a:xfrm>
          <a:prstGeom prst="rect">
            <a:avLst/>
          </a:prstGeom>
        </p:spPr>
        <p:txBody>
          <a:bodyPr/>
          <a:lstStyle/>
          <a:p>
            <a:endParaRPr lang="en-GB"/>
          </a:p>
        </p:txBody>
      </p:sp>
      <p:sp>
        <p:nvSpPr>
          <p:cNvPr id="6" name="Picture Placeholder 3">
            <a:extLst>
              <a:ext uri="{FF2B5EF4-FFF2-40B4-BE49-F238E27FC236}">
                <a16:creationId xmlns:a16="http://schemas.microsoft.com/office/drawing/2014/main" id="{3498DA54-36BC-DD44-9957-C6135C1F566B}"/>
              </a:ext>
            </a:extLst>
          </p:cNvPr>
          <p:cNvSpPr>
            <a:spLocks noGrp="1"/>
          </p:cNvSpPr>
          <p:nvPr>
            <p:ph type="pic" sz="quarter" idx="13"/>
          </p:nvPr>
        </p:nvSpPr>
        <p:spPr>
          <a:xfrm>
            <a:off x="8541514" y="2492942"/>
            <a:ext cx="2604541" cy="2656573"/>
          </a:xfrm>
          <a:prstGeom prst="rect">
            <a:avLst/>
          </a:prstGeom>
        </p:spPr>
        <p:txBody>
          <a:bodyPr/>
          <a:lstStyle/>
          <a:p>
            <a:endParaRPr lang="en-GB"/>
          </a:p>
        </p:txBody>
      </p:sp>
      <p:sp>
        <p:nvSpPr>
          <p:cNvPr id="7" name="Title 1">
            <a:extLst>
              <a:ext uri="{FF2B5EF4-FFF2-40B4-BE49-F238E27FC236}">
                <a16:creationId xmlns:a16="http://schemas.microsoft.com/office/drawing/2014/main" id="{D8EBF489-F970-DB47-8F5A-A318ACDE6C89}"/>
              </a:ext>
            </a:extLst>
          </p:cNvPr>
          <p:cNvSpPr>
            <a:spLocks noGrp="1"/>
          </p:cNvSpPr>
          <p:nvPr>
            <p:ph type="title"/>
          </p:nvPr>
        </p:nvSpPr>
        <p:spPr>
          <a:xfrm>
            <a:off x="1193581" y="687572"/>
            <a:ext cx="5948364" cy="1020912"/>
          </a:xfrm>
        </p:spPr>
        <p:txBody>
          <a:bodyPr>
            <a:normAutofit/>
          </a:bodyPr>
          <a:lstStyle>
            <a:lvl1pPr>
              <a:defRPr sz="3600" b="1">
                <a:solidFill>
                  <a:schemeClr val="bg1"/>
                </a:solidFill>
              </a:defRPr>
            </a:lvl1pPr>
          </a:lstStyle>
          <a:p>
            <a:r>
              <a:rPr lang="en-GB"/>
              <a:t>Click to edit Master title style</a:t>
            </a:r>
          </a:p>
        </p:txBody>
      </p:sp>
    </p:spTree>
    <p:extLst>
      <p:ext uri="{BB962C8B-B14F-4D97-AF65-F5344CB8AC3E}">
        <p14:creationId xmlns:p14="http://schemas.microsoft.com/office/powerpoint/2010/main" val="3898587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345498-57C4-ED43-97F0-DA73C64CA282}"/>
              </a:ext>
            </a:extLst>
          </p:cNvPr>
          <p:cNvSpPr>
            <a:spLocks noGrp="1"/>
          </p:cNvSpPr>
          <p:nvPr>
            <p:ph type="title"/>
          </p:nvPr>
        </p:nvSpPr>
        <p:spPr>
          <a:xfrm>
            <a:off x="1193581" y="687572"/>
            <a:ext cx="5948364" cy="1020912"/>
          </a:xfrm>
        </p:spPr>
        <p:txBody>
          <a:bodyPr>
            <a:normAutofit/>
          </a:bodyPr>
          <a:lstStyle>
            <a:lvl1pPr>
              <a:defRPr sz="3600" b="1">
                <a:solidFill>
                  <a:schemeClr val="tx1"/>
                </a:solidFill>
              </a:defRPr>
            </a:lvl1pPr>
          </a:lstStyle>
          <a:p>
            <a:r>
              <a:rPr lang="en-GB"/>
              <a:t>Click to edit Master title style</a:t>
            </a:r>
          </a:p>
        </p:txBody>
      </p:sp>
      <p:sp>
        <p:nvSpPr>
          <p:cNvPr id="7" name="Text Placeholder 7">
            <a:extLst>
              <a:ext uri="{FF2B5EF4-FFF2-40B4-BE49-F238E27FC236}">
                <a16:creationId xmlns:a16="http://schemas.microsoft.com/office/drawing/2014/main" id="{B613791D-4616-2C44-99C0-11011BD1DF96}"/>
              </a:ext>
            </a:extLst>
          </p:cNvPr>
          <p:cNvSpPr>
            <a:spLocks noGrp="1"/>
          </p:cNvSpPr>
          <p:nvPr>
            <p:ph type="body" sz="quarter" idx="13"/>
          </p:nvPr>
        </p:nvSpPr>
        <p:spPr>
          <a:xfrm>
            <a:off x="1193801" y="2723950"/>
            <a:ext cx="4674668" cy="284907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ext Placeholder 7">
            <a:extLst>
              <a:ext uri="{FF2B5EF4-FFF2-40B4-BE49-F238E27FC236}">
                <a16:creationId xmlns:a16="http://schemas.microsoft.com/office/drawing/2014/main" id="{2CFE9963-7A0D-1D4D-A970-0E810656162E}"/>
              </a:ext>
            </a:extLst>
          </p:cNvPr>
          <p:cNvSpPr>
            <a:spLocks noGrp="1"/>
          </p:cNvSpPr>
          <p:nvPr>
            <p:ph type="body" sz="quarter" idx="14"/>
          </p:nvPr>
        </p:nvSpPr>
        <p:spPr>
          <a:xfrm>
            <a:off x="6323533" y="2723950"/>
            <a:ext cx="4674668" cy="284907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614336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345498-57C4-ED43-97F0-DA73C64CA282}"/>
              </a:ext>
            </a:extLst>
          </p:cNvPr>
          <p:cNvSpPr>
            <a:spLocks noGrp="1"/>
          </p:cNvSpPr>
          <p:nvPr>
            <p:ph type="title"/>
          </p:nvPr>
        </p:nvSpPr>
        <p:spPr>
          <a:xfrm>
            <a:off x="1193581" y="687572"/>
            <a:ext cx="5948364" cy="1020912"/>
          </a:xfrm>
        </p:spPr>
        <p:txBody>
          <a:bodyPr>
            <a:normAutofit/>
          </a:bodyPr>
          <a:lstStyle>
            <a:lvl1pPr>
              <a:defRPr sz="3600" b="1">
                <a:solidFill>
                  <a:schemeClr val="tx1"/>
                </a:solidFill>
              </a:defRPr>
            </a:lvl1pPr>
          </a:lstStyle>
          <a:p>
            <a:r>
              <a:rPr lang="en-GB"/>
              <a:t>Click to edit Master title style</a:t>
            </a:r>
          </a:p>
        </p:txBody>
      </p:sp>
      <p:sp>
        <p:nvSpPr>
          <p:cNvPr id="7" name="Text Placeholder 7">
            <a:extLst>
              <a:ext uri="{FF2B5EF4-FFF2-40B4-BE49-F238E27FC236}">
                <a16:creationId xmlns:a16="http://schemas.microsoft.com/office/drawing/2014/main" id="{B613791D-4616-2C44-99C0-11011BD1DF96}"/>
              </a:ext>
            </a:extLst>
          </p:cNvPr>
          <p:cNvSpPr>
            <a:spLocks noGrp="1"/>
          </p:cNvSpPr>
          <p:nvPr>
            <p:ph type="body" sz="quarter" idx="13"/>
          </p:nvPr>
        </p:nvSpPr>
        <p:spPr>
          <a:xfrm>
            <a:off x="1193801" y="2723950"/>
            <a:ext cx="4674668" cy="335557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ext Placeholder 7">
            <a:extLst>
              <a:ext uri="{FF2B5EF4-FFF2-40B4-BE49-F238E27FC236}">
                <a16:creationId xmlns:a16="http://schemas.microsoft.com/office/drawing/2014/main" id="{2CFE9963-7A0D-1D4D-A970-0E810656162E}"/>
              </a:ext>
            </a:extLst>
          </p:cNvPr>
          <p:cNvSpPr>
            <a:spLocks noGrp="1"/>
          </p:cNvSpPr>
          <p:nvPr>
            <p:ph type="body" sz="quarter" idx="14"/>
          </p:nvPr>
        </p:nvSpPr>
        <p:spPr>
          <a:xfrm>
            <a:off x="6323533" y="2723950"/>
            <a:ext cx="4674668" cy="335557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088289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0197B4-C810-0546-9849-2F24615767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4BCBFBB2-FDAE-5547-86C5-4175823CA5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4B8998C-13A6-4046-85A9-8A445A00BA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6544DA-6E29-6042-ADC2-BFC1CEAC4827}" type="datetimeFigureOut">
              <a:rPr lang="en-GB" smtClean="0"/>
              <a:t>10/10/2024</a:t>
            </a:fld>
            <a:endParaRPr lang="en-GB"/>
          </a:p>
        </p:txBody>
      </p:sp>
      <p:sp>
        <p:nvSpPr>
          <p:cNvPr id="5" name="Footer Placeholder 4">
            <a:extLst>
              <a:ext uri="{FF2B5EF4-FFF2-40B4-BE49-F238E27FC236}">
                <a16:creationId xmlns:a16="http://schemas.microsoft.com/office/drawing/2014/main" id="{908ACA81-607D-204F-9FF6-28F99998AC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1CF7EB1-5DBB-7F4B-95E5-1B6CF5067E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879458-1A82-DB41-B168-0F2710236168}" type="slidenum">
              <a:rPr lang="en-GB" smtClean="0"/>
              <a:t>‹#›</a:t>
            </a:fld>
            <a:endParaRPr lang="en-GB"/>
          </a:p>
        </p:txBody>
      </p:sp>
    </p:spTree>
    <p:extLst>
      <p:ext uri="{BB962C8B-B14F-4D97-AF65-F5344CB8AC3E}">
        <p14:creationId xmlns:p14="http://schemas.microsoft.com/office/powerpoint/2010/main" val="2345187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3" r:id="rId5"/>
    <p:sldLayoutId id="2147483652" r:id="rId6"/>
    <p:sldLayoutId id="2147483654"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FF19F7A-6F29-4EA9-9C3B-C93A064B3316}"/>
              </a:ext>
            </a:extLst>
          </p:cNvPr>
          <p:cNvSpPr txBox="1">
            <a:spLocks/>
          </p:cNvSpPr>
          <p:nvPr/>
        </p:nvSpPr>
        <p:spPr>
          <a:xfrm>
            <a:off x="297711" y="3732055"/>
            <a:ext cx="11345334" cy="1778100"/>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8000" b="1" dirty="0"/>
              <a:t>Learning to Read</a:t>
            </a:r>
          </a:p>
          <a:p>
            <a:pPr algn="ctr"/>
            <a:r>
              <a:rPr lang="en-GB" sz="5400" dirty="0"/>
              <a:t>Year 1 Phonics</a:t>
            </a:r>
          </a:p>
        </p:txBody>
      </p:sp>
      <p:pic>
        <p:nvPicPr>
          <p:cNvPr id="5" name="Picture 4" descr="Unlocking Letters and Sounds SSP Annual Subscription">
            <a:extLst>
              <a:ext uri="{FF2B5EF4-FFF2-40B4-BE49-F238E27FC236}">
                <a16:creationId xmlns:a16="http://schemas.microsoft.com/office/drawing/2014/main" id="{5AF443B4-3EE8-48EA-A310-BE54EBBAFB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9926" y="1104643"/>
            <a:ext cx="3092148" cy="23243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DA4B303-E723-4645-BDF1-6F5ADFDBBF28}"/>
              </a:ext>
            </a:extLst>
          </p:cNvPr>
          <p:cNvPicPr/>
          <p:nvPr/>
        </p:nvPicPr>
        <p:blipFill rotWithShape="1">
          <a:blip r:embed="rId4"/>
          <a:srcRect l="2561" t="14783" r="11544" b="8231"/>
          <a:stretch/>
        </p:blipFill>
        <p:spPr>
          <a:xfrm>
            <a:off x="10287000" y="290940"/>
            <a:ext cx="1660071" cy="1390904"/>
          </a:xfrm>
          <a:prstGeom prst="rect">
            <a:avLst/>
          </a:prstGeom>
        </p:spPr>
      </p:pic>
    </p:spTree>
    <p:extLst>
      <p:ext uri="{BB962C8B-B14F-4D97-AF65-F5344CB8AC3E}">
        <p14:creationId xmlns:p14="http://schemas.microsoft.com/office/powerpoint/2010/main" val="1042189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7E6343-46C7-4CBA-98DF-02992DB9B352}"/>
              </a:ext>
            </a:extLst>
          </p:cNvPr>
          <p:cNvPicPr>
            <a:picLocks noChangeAspect="1"/>
          </p:cNvPicPr>
          <p:nvPr/>
        </p:nvPicPr>
        <p:blipFill>
          <a:blip r:embed="rId3"/>
          <a:stretch>
            <a:fillRect/>
          </a:stretch>
        </p:blipFill>
        <p:spPr>
          <a:xfrm>
            <a:off x="1594310" y="278061"/>
            <a:ext cx="6121942" cy="4312033"/>
          </a:xfrm>
          <a:prstGeom prst="rect">
            <a:avLst/>
          </a:prstGeom>
        </p:spPr>
      </p:pic>
      <p:pic>
        <p:nvPicPr>
          <p:cNvPr id="3" name="Picture 2">
            <a:extLst>
              <a:ext uri="{FF2B5EF4-FFF2-40B4-BE49-F238E27FC236}">
                <a16:creationId xmlns:a16="http://schemas.microsoft.com/office/drawing/2014/main" id="{E3BFA579-19E9-48A7-A988-025139AFA7EC}"/>
              </a:ext>
            </a:extLst>
          </p:cNvPr>
          <p:cNvPicPr>
            <a:picLocks noChangeAspect="1"/>
          </p:cNvPicPr>
          <p:nvPr/>
        </p:nvPicPr>
        <p:blipFill>
          <a:blip r:embed="rId4"/>
          <a:stretch>
            <a:fillRect/>
          </a:stretch>
        </p:blipFill>
        <p:spPr>
          <a:xfrm>
            <a:off x="6801853" y="3037442"/>
            <a:ext cx="5101389" cy="3634739"/>
          </a:xfrm>
          <a:prstGeom prst="rect">
            <a:avLst/>
          </a:prstGeom>
        </p:spPr>
      </p:pic>
      <p:sp>
        <p:nvSpPr>
          <p:cNvPr id="4" name="Rectangle 3">
            <a:extLst>
              <a:ext uri="{FF2B5EF4-FFF2-40B4-BE49-F238E27FC236}">
                <a16:creationId xmlns:a16="http://schemas.microsoft.com/office/drawing/2014/main" id="{2F18C67E-7769-4661-BB93-CBFB60FD458B}"/>
              </a:ext>
            </a:extLst>
          </p:cNvPr>
          <p:cNvSpPr/>
          <p:nvPr/>
        </p:nvSpPr>
        <p:spPr>
          <a:xfrm rot="16200000">
            <a:off x="-657339" y="3075055"/>
            <a:ext cx="2781531" cy="707886"/>
          </a:xfrm>
          <a:prstGeom prst="rect">
            <a:avLst/>
          </a:prstGeom>
        </p:spPr>
        <p:txBody>
          <a:bodyPr wrap="none">
            <a:spAutoFit/>
          </a:bodyPr>
          <a:lstStyle/>
          <a:p>
            <a:r>
              <a:rPr lang="en-GB" sz="4000" dirty="0">
                <a:latin typeface="CCW Precursive 1" panose="03050602040000000000" pitchFamily="66" charset="0"/>
              </a:rPr>
              <a:t>Phase 5</a:t>
            </a:r>
            <a:endParaRPr lang="en-GB" sz="4000" dirty="0"/>
          </a:p>
        </p:txBody>
      </p:sp>
    </p:spTree>
    <p:extLst>
      <p:ext uri="{BB962C8B-B14F-4D97-AF65-F5344CB8AC3E}">
        <p14:creationId xmlns:p14="http://schemas.microsoft.com/office/powerpoint/2010/main" val="2601861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BDD68433-84CD-4FDB-B125-4696BED96310}"/>
              </a:ext>
            </a:extLst>
          </p:cNvPr>
          <p:cNvSpPr txBox="1">
            <a:spLocks/>
          </p:cNvSpPr>
          <p:nvPr/>
        </p:nvSpPr>
        <p:spPr>
          <a:xfrm>
            <a:off x="1215775" y="1359338"/>
            <a:ext cx="6181173" cy="5092262"/>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2800" dirty="0">
              <a:solidFill>
                <a:schemeClr val="tx1"/>
              </a:solidFill>
            </a:endParaRPr>
          </a:p>
        </p:txBody>
      </p:sp>
      <p:sp>
        <p:nvSpPr>
          <p:cNvPr id="3" name="Rectangle 2">
            <a:extLst>
              <a:ext uri="{FF2B5EF4-FFF2-40B4-BE49-F238E27FC236}">
                <a16:creationId xmlns:a16="http://schemas.microsoft.com/office/drawing/2014/main" id="{A1C483EC-45E1-4A3A-8308-501E16EBBDE0}"/>
              </a:ext>
            </a:extLst>
          </p:cNvPr>
          <p:cNvSpPr/>
          <p:nvPr/>
        </p:nvSpPr>
        <p:spPr>
          <a:xfrm>
            <a:off x="497305" y="864082"/>
            <a:ext cx="11197389" cy="6740307"/>
          </a:xfrm>
          <a:prstGeom prst="rect">
            <a:avLst/>
          </a:prstGeom>
        </p:spPr>
        <p:txBody>
          <a:bodyPr wrap="square">
            <a:spAutoFit/>
          </a:bodyPr>
          <a:lstStyle/>
          <a:p>
            <a:pPr marL="571500" indent="-571500">
              <a:buFont typeface="Arial" panose="020B0604020202020204" pitchFamily="34" charset="0"/>
              <a:buChar char="•"/>
            </a:pPr>
            <a:r>
              <a:rPr lang="en-GB" sz="3600" dirty="0"/>
              <a:t>Blending</a:t>
            </a:r>
          </a:p>
          <a:p>
            <a:pPr marL="571500" indent="-571500">
              <a:buFont typeface="Arial" panose="020B0604020202020204" pitchFamily="34" charset="0"/>
              <a:buChar char="•"/>
            </a:pPr>
            <a:r>
              <a:rPr lang="en-GB" sz="3600" dirty="0"/>
              <a:t>Common exception words</a:t>
            </a:r>
          </a:p>
          <a:p>
            <a:pPr marL="571500" indent="-571500">
              <a:buFont typeface="Arial" panose="020B0604020202020204" pitchFamily="34" charset="0"/>
              <a:buChar char="•"/>
            </a:pPr>
            <a:endParaRPr lang="en-GB" sz="3600" dirty="0"/>
          </a:p>
          <a:p>
            <a:pPr marL="571500" indent="-571500">
              <a:buFont typeface="Arial" panose="020B0604020202020204" pitchFamily="34" charset="0"/>
              <a:buChar char="•"/>
            </a:pPr>
            <a:endParaRPr lang="en-GB" sz="3600" dirty="0"/>
          </a:p>
          <a:p>
            <a:pPr marL="571500" indent="-571500">
              <a:buFont typeface="Arial" panose="020B0604020202020204" pitchFamily="34" charset="0"/>
              <a:buChar char="•"/>
            </a:pPr>
            <a:endParaRPr lang="en-GB" sz="3600" dirty="0"/>
          </a:p>
          <a:p>
            <a:pPr marL="571500" indent="-571500">
              <a:buFont typeface="Arial" panose="020B0604020202020204" pitchFamily="34" charset="0"/>
              <a:buChar char="•"/>
            </a:pPr>
            <a:endParaRPr lang="en-GB" sz="3600" dirty="0"/>
          </a:p>
          <a:p>
            <a:pPr marL="571500" indent="-571500">
              <a:buFont typeface="Arial" panose="020B0604020202020204" pitchFamily="34" charset="0"/>
              <a:buChar char="•"/>
            </a:pPr>
            <a:endParaRPr lang="en-GB" sz="3600" dirty="0"/>
          </a:p>
          <a:p>
            <a:pPr marL="571500" indent="-571500">
              <a:buFont typeface="Arial" panose="020B0604020202020204" pitchFamily="34" charset="0"/>
              <a:buChar char="•"/>
            </a:pPr>
            <a:endParaRPr lang="en-GB" sz="3600" dirty="0"/>
          </a:p>
          <a:p>
            <a:pPr marL="571500" indent="-571500">
              <a:buFont typeface="Arial" panose="020B0604020202020204" pitchFamily="34" charset="0"/>
              <a:buChar char="•"/>
            </a:pPr>
            <a:endParaRPr lang="en-GB" sz="3600" dirty="0"/>
          </a:p>
          <a:p>
            <a:pPr marL="571500" indent="-571500">
              <a:buFont typeface="Arial" panose="020B0604020202020204" pitchFamily="34" charset="0"/>
              <a:buChar char="•"/>
            </a:pPr>
            <a:r>
              <a:rPr lang="en-GB" sz="3600" dirty="0"/>
              <a:t>Spelling</a:t>
            </a:r>
          </a:p>
          <a:p>
            <a:pPr marL="571500" indent="-571500">
              <a:buFont typeface="Arial" panose="020B0604020202020204" pitchFamily="34" charset="0"/>
              <a:buChar char="•"/>
            </a:pPr>
            <a:endParaRPr lang="en-GB" sz="3600" dirty="0"/>
          </a:p>
          <a:p>
            <a:endParaRPr lang="en-GB" sz="3600" dirty="0"/>
          </a:p>
        </p:txBody>
      </p:sp>
      <p:pic>
        <p:nvPicPr>
          <p:cNvPr id="4" name="Picture 3" descr="Unlocking Letters and Sounds SSP Annual Subscription">
            <a:extLst>
              <a:ext uri="{FF2B5EF4-FFF2-40B4-BE49-F238E27FC236}">
                <a16:creationId xmlns:a16="http://schemas.microsoft.com/office/drawing/2014/main" id="{0F270AE7-61AC-4E11-97AA-EF2B754C5B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4420" y="334622"/>
            <a:ext cx="2652979" cy="19942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593F404-EE92-4B75-8E13-6370182B07EA}"/>
              </a:ext>
            </a:extLst>
          </p:cNvPr>
          <p:cNvPicPr>
            <a:picLocks noChangeAspect="1"/>
          </p:cNvPicPr>
          <p:nvPr/>
        </p:nvPicPr>
        <p:blipFill>
          <a:blip r:embed="rId4"/>
          <a:stretch>
            <a:fillRect/>
          </a:stretch>
        </p:blipFill>
        <p:spPr>
          <a:xfrm>
            <a:off x="953070" y="2494561"/>
            <a:ext cx="3835061" cy="2819482"/>
          </a:xfrm>
          <a:prstGeom prst="rect">
            <a:avLst/>
          </a:prstGeom>
        </p:spPr>
      </p:pic>
      <p:pic>
        <p:nvPicPr>
          <p:cNvPr id="6" name="Picture 5">
            <a:extLst>
              <a:ext uri="{FF2B5EF4-FFF2-40B4-BE49-F238E27FC236}">
                <a16:creationId xmlns:a16="http://schemas.microsoft.com/office/drawing/2014/main" id="{9DD8FA37-110F-44E4-A2E0-17B635AB8867}"/>
              </a:ext>
            </a:extLst>
          </p:cNvPr>
          <p:cNvPicPr>
            <a:picLocks noChangeAspect="1"/>
          </p:cNvPicPr>
          <p:nvPr/>
        </p:nvPicPr>
        <p:blipFill>
          <a:blip r:embed="rId5"/>
          <a:stretch>
            <a:fillRect/>
          </a:stretch>
        </p:blipFill>
        <p:spPr>
          <a:xfrm>
            <a:off x="5511676" y="2494561"/>
            <a:ext cx="5678017" cy="3957039"/>
          </a:xfrm>
          <a:prstGeom prst="rect">
            <a:avLst/>
          </a:prstGeom>
        </p:spPr>
      </p:pic>
    </p:spTree>
    <p:extLst>
      <p:ext uri="{BB962C8B-B14F-4D97-AF65-F5344CB8AC3E}">
        <p14:creationId xmlns:p14="http://schemas.microsoft.com/office/powerpoint/2010/main" val="1620854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BB9C4E0-7245-450E-A84F-87C7FA095DCE}"/>
              </a:ext>
            </a:extLst>
          </p:cNvPr>
          <p:cNvSpPr/>
          <p:nvPr/>
        </p:nvSpPr>
        <p:spPr>
          <a:xfrm>
            <a:off x="525265" y="1993803"/>
            <a:ext cx="5228936" cy="108732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CW Precursive 1" panose="03050602040000000000" pitchFamily="66" charset="0"/>
              </a:rPr>
              <a:t>Stick GPCs around the house</a:t>
            </a:r>
          </a:p>
        </p:txBody>
      </p:sp>
      <p:sp>
        <p:nvSpPr>
          <p:cNvPr id="5" name="Rectangle: Rounded Corners 4">
            <a:extLst>
              <a:ext uri="{FF2B5EF4-FFF2-40B4-BE49-F238E27FC236}">
                <a16:creationId xmlns:a16="http://schemas.microsoft.com/office/drawing/2014/main" id="{E4DECE90-37E0-42B8-8A58-640C842F16E5}"/>
              </a:ext>
            </a:extLst>
          </p:cNvPr>
          <p:cNvSpPr/>
          <p:nvPr/>
        </p:nvSpPr>
        <p:spPr>
          <a:xfrm>
            <a:off x="6444528" y="696644"/>
            <a:ext cx="5228936" cy="108732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CW Precursive 1" panose="03050602040000000000" pitchFamily="66" charset="0"/>
              </a:rPr>
              <a:t>Read, read, read!</a:t>
            </a:r>
          </a:p>
        </p:txBody>
      </p:sp>
      <p:sp>
        <p:nvSpPr>
          <p:cNvPr id="6" name="Rectangle: Rounded Corners 5">
            <a:extLst>
              <a:ext uri="{FF2B5EF4-FFF2-40B4-BE49-F238E27FC236}">
                <a16:creationId xmlns:a16="http://schemas.microsoft.com/office/drawing/2014/main" id="{08A67955-4790-463F-ABA9-C5644EB18152}"/>
              </a:ext>
            </a:extLst>
          </p:cNvPr>
          <p:cNvSpPr/>
          <p:nvPr/>
        </p:nvSpPr>
        <p:spPr>
          <a:xfrm>
            <a:off x="5465866" y="3378980"/>
            <a:ext cx="2916000" cy="108732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CW Precursive 1" panose="03050602040000000000" pitchFamily="66" charset="0"/>
              </a:rPr>
              <a:t>Child’s decodable book</a:t>
            </a:r>
          </a:p>
        </p:txBody>
      </p:sp>
      <p:sp>
        <p:nvSpPr>
          <p:cNvPr id="7" name="Rectangle: Rounded Corners 6">
            <a:extLst>
              <a:ext uri="{FF2B5EF4-FFF2-40B4-BE49-F238E27FC236}">
                <a16:creationId xmlns:a16="http://schemas.microsoft.com/office/drawing/2014/main" id="{F1977C58-02F5-446D-A816-D3C6DF92F6A5}"/>
              </a:ext>
            </a:extLst>
          </p:cNvPr>
          <p:cNvSpPr/>
          <p:nvPr/>
        </p:nvSpPr>
        <p:spPr>
          <a:xfrm>
            <a:off x="9107173" y="3429000"/>
            <a:ext cx="2916000" cy="900759"/>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CW Precursive 1" panose="03050602040000000000" pitchFamily="66" charset="0"/>
              </a:rPr>
              <a:t>Being read to</a:t>
            </a:r>
          </a:p>
        </p:txBody>
      </p:sp>
      <p:sp>
        <p:nvSpPr>
          <p:cNvPr id="8" name="Rectangle: Rounded Corners 7">
            <a:extLst>
              <a:ext uri="{FF2B5EF4-FFF2-40B4-BE49-F238E27FC236}">
                <a16:creationId xmlns:a16="http://schemas.microsoft.com/office/drawing/2014/main" id="{0569A1D4-C024-4047-979C-2121793A7D52}"/>
              </a:ext>
            </a:extLst>
          </p:cNvPr>
          <p:cNvSpPr/>
          <p:nvPr/>
        </p:nvSpPr>
        <p:spPr>
          <a:xfrm>
            <a:off x="7172808" y="4662119"/>
            <a:ext cx="3546907" cy="1499237"/>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CW Precursive 1" panose="03050602040000000000" pitchFamily="66" charset="0"/>
              </a:rPr>
              <a:t>Sharing stories to develop vocabulary e.g. saucer, sequins, bowl</a:t>
            </a:r>
          </a:p>
        </p:txBody>
      </p:sp>
      <p:cxnSp>
        <p:nvCxnSpPr>
          <p:cNvPr id="10" name="Straight Connector 9">
            <a:extLst>
              <a:ext uri="{FF2B5EF4-FFF2-40B4-BE49-F238E27FC236}">
                <a16:creationId xmlns:a16="http://schemas.microsoft.com/office/drawing/2014/main" id="{D7275293-32ED-46C3-AE52-4AF855CC30F5}"/>
              </a:ext>
            </a:extLst>
          </p:cNvPr>
          <p:cNvCxnSpPr>
            <a:cxnSpLocks/>
            <a:endCxn id="6" idx="0"/>
          </p:cNvCxnSpPr>
          <p:nvPr/>
        </p:nvCxnSpPr>
        <p:spPr>
          <a:xfrm flipH="1">
            <a:off x="6923866" y="1802696"/>
            <a:ext cx="1066286" cy="1576284"/>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14E10259-DAE4-464B-901F-82DB2CB9C368}"/>
              </a:ext>
            </a:extLst>
          </p:cNvPr>
          <p:cNvCxnSpPr>
            <a:cxnSpLocks/>
          </p:cNvCxnSpPr>
          <p:nvPr/>
        </p:nvCxnSpPr>
        <p:spPr>
          <a:xfrm>
            <a:off x="8699145" y="1756671"/>
            <a:ext cx="45374" cy="2926867"/>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CC62FFA4-9413-4067-823B-048BD8A28D8B}"/>
              </a:ext>
            </a:extLst>
          </p:cNvPr>
          <p:cNvCxnSpPr>
            <a:cxnSpLocks/>
          </p:cNvCxnSpPr>
          <p:nvPr/>
        </p:nvCxnSpPr>
        <p:spPr>
          <a:xfrm>
            <a:off x="9328940" y="1802696"/>
            <a:ext cx="1055137" cy="1626304"/>
          </a:xfrm>
          <a:prstGeom prst="line">
            <a:avLst/>
          </a:prstGeom>
          <a:ln w="28575"/>
        </p:spPr>
        <p:style>
          <a:lnRef idx="1">
            <a:schemeClr val="dk1"/>
          </a:lnRef>
          <a:fillRef idx="0">
            <a:schemeClr val="dk1"/>
          </a:fillRef>
          <a:effectRef idx="0">
            <a:schemeClr val="dk1"/>
          </a:effectRef>
          <a:fontRef idx="minor">
            <a:schemeClr val="tx1"/>
          </a:fontRef>
        </p:style>
      </p:cxnSp>
      <p:pic>
        <p:nvPicPr>
          <p:cNvPr id="17" name="Picture 16">
            <a:extLst>
              <a:ext uri="{FF2B5EF4-FFF2-40B4-BE49-F238E27FC236}">
                <a16:creationId xmlns:a16="http://schemas.microsoft.com/office/drawing/2014/main" id="{2528B487-8C00-443D-BEA1-2CC7812AA993}"/>
              </a:ext>
            </a:extLst>
          </p:cNvPr>
          <p:cNvPicPr>
            <a:picLocks noChangeAspect="1"/>
          </p:cNvPicPr>
          <p:nvPr/>
        </p:nvPicPr>
        <p:blipFill>
          <a:blip r:embed="rId3"/>
          <a:stretch>
            <a:fillRect/>
          </a:stretch>
        </p:blipFill>
        <p:spPr>
          <a:xfrm>
            <a:off x="377393" y="3601005"/>
            <a:ext cx="2182271" cy="2339815"/>
          </a:xfrm>
          <a:prstGeom prst="rect">
            <a:avLst/>
          </a:prstGeom>
        </p:spPr>
      </p:pic>
      <p:pic>
        <p:nvPicPr>
          <p:cNvPr id="1026" name="Picture 2" descr="Post-it note Paper Clip art - pot png download - 800*804 - Free ...">
            <a:extLst>
              <a:ext uri="{FF2B5EF4-FFF2-40B4-BE49-F238E27FC236}">
                <a16:creationId xmlns:a16="http://schemas.microsoft.com/office/drawing/2014/main" id="{F019C54F-C07B-4A26-8052-A5C3789DD2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2737" y="3587233"/>
            <a:ext cx="2355850" cy="23673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14674E1-6DEB-45BE-8B67-BF49DC59639F}"/>
              </a:ext>
            </a:extLst>
          </p:cNvPr>
          <p:cNvSpPr txBox="1"/>
          <p:nvPr/>
        </p:nvSpPr>
        <p:spPr>
          <a:xfrm rot="21162714">
            <a:off x="3141350" y="4329595"/>
            <a:ext cx="1658624" cy="707886"/>
          </a:xfrm>
          <a:prstGeom prst="rect">
            <a:avLst/>
          </a:prstGeom>
          <a:noFill/>
        </p:spPr>
        <p:txBody>
          <a:bodyPr wrap="square" rtlCol="0">
            <a:spAutoFit/>
          </a:bodyPr>
          <a:lstStyle/>
          <a:p>
            <a:pPr algn="ctr"/>
            <a:r>
              <a:rPr lang="en-GB" sz="4000" dirty="0" err="1">
                <a:latin typeface="CCW Cursive Writing 6" panose="03050602040000000000" pitchFamily="66" charset="0"/>
              </a:rPr>
              <a:t>ea</a:t>
            </a:r>
            <a:endParaRPr lang="en-GB" sz="4000" dirty="0">
              <a:latin typeface="CCW Cursive Writing 6" panose="03050602040000000000" pitchFamily="66" charset="0"/>
            </a:endParaRPr>
          </a:p>
        </p:txBody>
      </p:sp>
      <p:sp>
        <p:nvSpPr>
          <p:cNvPr id="20" name="TextBox 19">
            <a:extLst>
              <a:ext uri="{FF2B5EF4-FFF2-40B4-BE49-F238E27FC236}">
                <a16:creationId xmlns:a16="http://schemas.microsoft.com/office/drawing/2014/main" id="{12F20E97-A0B0-4434-A988-5ADD2B2794BB}"/>
              </a:ext>
            </a:extLst>
          </p:cNvPr>
          <p:cNvSpPr txBox="1"/>
          <p:nvPr/>
        </p:nvSpPr>
        <p:spPr>
          <a:xfrm rot="21162714">
            <a:off x="793309" y="4873755"/>
            <a:ext cx="1658624" cy="584775"/>
          </a:xfrm>
          <a:prstGeom prst="rect">
            <a:avLst/>
          </a:prstGeom>
          <a:noFill/>
        </p:spPr>
        <p:txBody>
          <a:bodyPr wrap="square" rtlCol="0">
            <a:spAutoFit/>
          </a:bodyPr>
          <a:lstStyle/>
          <a:p>
            <a:pPr algn="ctr"/>
            <a:r>
              <a:rPr lang="en-GB" sz="3200" dirty="0">
                <a:latin typeface="CCW Cursive Writing 6" panose="03050602040000000000" pitchFamily="66" charset="0"/>
              </a:rPr>
              <a:t>air</a:t>
            </a:r>
          </a:p>
        </p:txBody>
      </p:sp>
      <p:pic>
        <p:nvPicPr>
          <p:cNvPr id="3074" name="Picture 2" descr="At Home Furniture">
            <a:extLst>
              <a:ext uri="{FF2B5EF4-FFF2-40B4-BE49-F238E27FC236}">
                <a16:creationId xmlns:a16="http://schemas.microsoft.com/office/drawing/2014/main" id="{7D8148CC-7EDE-4A5F-AF2B-8568CC136FA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274" t="16366" r="9406" b="17478"/>
          <a:stretch/>
        </p:blipFill>
        <p:spPr bwMode="auto">
          <a:xfrm>
            <a:off x="415531" y="150311"/>
            <a:ext cx="2066794" cy="1745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452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AC518-6A3B-4BBF-B046-80310FBA4EC0}"/>
              </a:ext>
            </a:extLst>
          </p:cNvPr>
          <p:cNvSpPr>
            <a:spLocks noGrp="1"/>
          </p:cNvSpPr>
          <p:nvPr>
            <p:ph type="title"/>
          </p:nvPr>
        </p:nvSpPr>
        <p:spPr>
          <a:xfrm>
            <a:off x="283780" y="102403"/>
            <a:ext cx="10515600" cy="1325563"/>
          </a:xfrm>
        </p:spPr>
        <p:txBody>
          <a:bodyPr>
            <a:normAutofit/>
          </a:bodyPr>
          <a:lstStyle/>
          <a:p>
            <a:r>
              <a:rPr lang="en-GB" sz="4800" b="1" dirty="0"/>
              <a:t>Reading and Books</a:t>
            </a:r>
          </a:p>
        </p:txBody>
      </p:sp>
      <p:pic>
        <p:nvPicPr>
          <p:cNvPr id="3" name="Picture Placeholder 7" descr="A picture containing text, bunch, different, posing&#10;&#10;Description automatically generated">
            <a:extLst>
              <a:ext uri="{FF2B5EF4-FFF2-40B4-BE49-F238E27FC236}">
                <a16:creationId xmlns:a16="http://schemas.microsoft.com/office/drawing/2014/main" id="{95ACAA96-DC57-4E84-B062-B8AE088781D9}"/>
              </a:ext>
            </a:extLst>
          </p:cNvPr>
          <p:cNvPicPr>
            <a:picLocks noChangeAspect="1"/>
          </p:cNvPicPr>
          <p:nvPr/>
        </p:nvPicPr>
        <p:blipFill rotWithShape="1">
          <a:blip r:embed="rId3"/>
          <a:srcRect t="9859" b="9859"/>
          <a:stretch/>
        </p:blipFill>
        <p:spPr>
          <a:xfrm>
            <a:off x="6663847" y="576302"/>
            <a:ext cx="5244373" cy="55536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a:extLst>
              <a:ext uri="{FF2B5EF4-FFF2-40B4-BE49-F238E27FC236}">
                <a16:creationId xmlns:a16="http://schemas.microsoft.com/office/drawing/2014/main" id="{0FE69938-B43A-40C4-98E4-D7BE820282BB}"/>
              </a:ext>
            </a:extLst>
          </p:cNvPr>
          <p:cNvSpPr/>
          <p:nvPr/>
        </p:nvSpPr>
        <p:spPr>
          <a:xfrm>
            <a:off x="415304" y="1184840"/>
            <a:ext cx="6117019" cy="5570756"/>
          </a:xfrm>
          <a:prstGeom prst="rect">
            <a:avLst/>
          </a:prstGeom>
        </p:spPr>
        <p:txBody>
          <a:bodyPr wrap="square">
            <a:spAutoFit/>
          </a:bodyPr>
          <a:lstStyle/>
          <a:p>
            <a:pPr marL="285750" indent="-285750">
              <a:buFont typeface="Arial" panose="020B0604020202020204" pitchFamily="34" charset="0"/>
              <a:buChar char="•"/>
            </a:pPr>
            <a:r>
              <a:rPr lang="en-GB" sz="2600" dirty="0"/>
              <a:t>Books precisely match children’s phonics attainment</a:t>
            </a:r>
          </a:p>
          <a:p>
            <a:pPr marL="285750" indent="-285750">
              <a:buFont typeface="Arial" panose="020B0604020202020204" pitchFamily="34" charset="0"/>
              <a:buChar char="•"/>
            </a:pPr>
            <a:r>
              <a:rPr lang="en-GB" sz="2600" dirty="0"/>
              <a:t>5 – 10 minutes</a:t>
            </a:r>
          </a:p>
          <a:p>
            <a:pPr marL="285750" indent="-285750">
              <a:buFont typeface="Arial" panose="020B0604020202020204" pitchFamily="34" charset="0"/>
              <a:buChar char="•"/>
            </a:pPr>
            <a:r>
              <a:rPr lang="en-GB" sz="2600" dirty="0"/>
              <a:t>Choose a time that works for you</a:t>
            </a:r>
          </a:p>
          <a:p>
            <a:pPr marL="285750" indent="-285750">
              <a:buFont typeface="Arial" panose="020B0604020202020204" pitchFamily="34" charset="0"/>
              <a:buChar char="•"/>
            </a:pPr>
            <a:r>
              <a:rPr lang="en-GB" sz="2600" dirty="0"/>
              <a:t>Be positive and celebrate successes</a:t>
            </a:r>
          </a:p>
          <a:p>
            <a:pPr marL="285750" indent="-285750">
              <a:buFont typeface="Arial" panose="020B0604020202020204" pitchFamily="34" charset="0"/>
              <a:buChar char="•"/>
            </a:pPr>
            <a:r>
              <a:rPr lang="en-GB" sz="2600" dirty="0"/>
              <a:t>Encourage them to point to the graphemes</a:t>
            </a:r>
          </a:p>
          <a:p>
            <a:pPr marL="285750" indent="-285750">
              <a:buFont typeface="Arial" panose="020B0604020202020204" pitchFamily="34" charset="0"/>
              <a:buChar char="•"/>
            </a:pPr>
            <a:r>
              <a:rPr lang="en-GB" sz="2600" dirty="0"/>
              <a:t>Encourage them to say the sounds and blend them together</a:t>
            </a:r>
          </a:p>
          <a:p>
            <a:pPr marL="285750" indent="-285750">
              <a:buFont typeface="Arial" panose="020B0604020202020204" pitchFamily="34" charset="0"/>
              <a:buChar char="•"/>
            </a:pPr>
            <a:r>
              <a:rPr lang="en-GB" sz="2600" dirty="0"/>
              <a:t>Be patient and let them try and work it out </a:t>
            </a:r>
          </a:p>
          <a:p>
            <a:pPr marL="285750" indent="-285750">
              <a:buFont typeface="Arial" panose="020B0604020202020204" pitchFamily="34" charset="0"/>
              <a:buChar char="•"/>
            </a:pPr>
            <a:r>
              <a:rPr lang="en-GB" sz="2600" dirty="0"/>
              <a:t>Read common exception words by sight. </a:t>
            </a:r>
          </a:p>
          <a:p>
            <a:pPr marL="285750" indent="-285750">
              <a:buFont typeface="Arial" panose="020B0604020202020204" pitchFamily="34" charset="0"/>
              <a:buChar char="•"/>
            </a:pPr>
            <a:endParaRPr lang="en-GB" sz="2600"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832854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69424-E50F-47AF-9309-4F1C23B57ACF}"/>
              </a:ext>
            </a:extLst>
          </p:cNvPr>
          <p:cNvSpPr>
            <a:spLocks noGrp="1"/>
          </p:cNvSpPr>
          <p:nvPr>
            <p:ph type="title"/>
          </p:nvPr>
        </p:nvSpPr>
        <p:spPr>
          <a:xfrm>
            <a:off x="393917" y="239865"/>
            <a:ext cx="10515600" cy="799795"/>
          </a:xfrm>
        </p:spPr>
        <p:txBody>
          <a:bodyPr>
            <a:normAutofit/>
          </a:bodyPr>
          <a:lstStyle/>
          <a:p>
            <a:r>
              <a:rPr lang="en-GB" sz="4800" b="1" dirty="0"/>
              <a:t>Sharing Books</a:t>
            </a:r>
          </a:p>
        </p:txBody>
      </p:sp>
      <p:pic>
        <p:nvPicPr>
          <p:cNvPr id="3" name="Picture 2">
            <a:extLst>
              <a:ext uri="{FF2B5EF4-FFF2-40B4-BE49-F238E27FC236}">
                <a16:creationId xmlns:a16="http://schemas.microsoft.com/office/drawing/2014/main" id="{FFCB4125-721C-4A0F-9BC9-EF8ACF865F63}"/>
              </a:ext>
            </a:extLst>
          </p:cNvPr>
          <p:cNvPicPr>
            <a:picLocks noChangeAspect="1"/>
          </p:cNvPicPr>
          <p:nvPr/>
        </p:nvPicPr>
        <p:blipFill>
          <a:blip r:embed="rId3"/>
          <a:stretch>
            <a:fillRect/>
          </a:stretch>
        </p:blipFill>
        <p:spPr>
          <a:xfrm>
            <a:off x="6713951" y="1923099"/>
            <a:ext cx="5171814" cy="3631274"/>
          </a:xfrm>
          <a:prstGeom prst="rect">
            <a:avLst/>
          </a:prstGeom>
        </p:spPr>
      </p:pic>
      <p:sp>
        <p:nvSpPr>
          <p:cNvPr id="4" name="Rectangle 3">
            <a:extLst>
              <a:ext uri="{FF2B5EF4-FFF2-40B4-BE49-F238E27FC236}">
                <a16:creationId xmlns:a16="http://schemas.microsoft.com/office/drawing/2014/main" id="{0F74C1A1-45F1-4596-8977-44D4DD2D9C8D}"/>
              </a:ext>
            </a:extLst>
          </p:cNvPr>
          <p:cNvSpPr/>
          <p:nvPr/>
        </p:nvSpPr>
        <p:spPr>
          <a:xfrm>
            <a:off x="563670" y="1230357"/>
            <a:ext cx="6150281" cy="5016758"/>
          </a:xfrm>
          <a:prstGeom prst="rect">
            <a:avLst/>
          </a:prstGeom>
        </p:spPr>
        <p:txBody>
          <a:bodyPr wrap="square">
            <a:spAutoFit/>
          </a:bodyPr>
          <a:lstStyle/>
          <a:p>
            <a:pPr marL="457200" indent="-457200">
              <a:buFont typeface="Arial" panose="020B0604020202020204" pitchFamily="34" charset="0"/>
              <a:buChar char="•"/>
            </a:pPr>
            <a:r>
              <a:rPr lang="en-GB" sz="3200" dirty="0"/>
              <a:t>Continue to read to your child.</a:t>
            </a:r>
          </a:p>
          <a:p>
            <a:pPr marL="457200" indent="-457200">
              <a:buFont typeface="Arial" panose="020B0604020202020204" pitchFamily="34" charset="0"/>
              <a:buChar char="•"/>
            </a:pPr>
            <a:r>
              <a:rPr lang="en-GB" sz="3200" dirty="0"/>
              <a:t>Model how to read a book – left to right, turning pages </a:t>
            </a:r>
          </a:p>
          <a:p>
            <a:pPr marL="457200" indent="-457200">
              <a:buFont typeface="Arial" panose="020B0604020202020204" pitchFamily="34" charset="0"/>
              <a:buChar char="•"/>
            </a:pPr>
            <a:r>
              <a:rPr lang="en-GB" sz="3200" dirty="0"/>
              <a:t>Ask questions about what has happened and characters’ feelings</a:t>
            </a:r>
          </a:p>
          <a:p>
            <a:pPr marL="457200" indent="-457200">
              <a:buFont typeface="Arial" panose="020B0604020202020204" pitchFamily="34" charset="0"/>
              <a:buChar char="•"/>
            </a:pPr>
            <a:r>
              <a:rPr lang="en-GB" sz="3200" dirty="0"/>
              <a:t>Support vocabulary</a:t>
            </a:r>
          </a:p>
          <a:p>
            <a:pPr marL="457200" indent="-457200">
              <a:buFont typeface="Arial" panose="020B0604020202020204" pitchFamily="34" charset="0"/>
              <a:buChar char="•"/>
            </a:pPr>
            <a:r>
              <a:rPr lang="en-GB" sz="3200" dirty="0"/>
              <a:t>Predict what will happen next </a:t>
            </a:r>
          </a:p>
          <a:p>
            <a:pPr marL="457200" indent="-457200">
              <a:buFont typeface="Arial" panose="020B0604020202020204" pitchFamily="34" charset="0"/>
              <a:buChar char="•"/>
            </a:pPr>
            <a:r>
              <a:rPr lang="en-GB" sz="3200" dirty="0"/>
              <a:t>Make connections </a:t>
            </a:r>
          </a:p>
          <a:p>
            <a:pPr marL="457200" indent="-457200">
              <a:buFont typeface="Arial" panose="020B0604020202020204" pitchFamily="34" charset="0"/>
              <a:buChar char="•"/>
            </a:pPr>
            <a:r>
              <a:rPr lang="en-GB" sz="3200" dirty="0"/>
              <a:t>Model your love of reading! </a:t>
            </a:r>
          </a:p>
        </p:txBody>
      </p:sp>
    </p:spTree>
    <p:extLst>
      <p:ext uri="{BB962C8B-B14F-4D97-AF65-F5344CB8AC3E}">
        <p14:creationId xmlns:p14="http://schemas.microsoft.com/office/powerpoint/2010/main" val="4219707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A0B7D-3FB2-4588-B796-642EA63DA19F}"/>
              </a:ext>
            </a:extLst>
          </p:cNvPr>
          <p:cNvSpPr>
            <a:spLocks noGrp="1"/>
          </p:cNvSpPr>
          <p:nvPr>
            <p:ph type="title"/>
          </p:nvPr>
        </p:nvSpPr>
        <p:spPr>
          <a:xfrm>
            <a:off x="274529" y="292086"/>
            <a:ext cx="10515600" cy="1325563"/>
          </a:xfrm>
        </p:spPr>
        <p:txBody>
          <a:bodyPr>
            <a:normAutofit/>
          </a:bodyPr>
          <a:lstStyle/>
          <a:p>
            <a:r>
              <a:rPr lang="en-GB" sz="4800" b="1" dirty="0"/>
              <a:t>Concerns about progress</a:t>
            </a:r>
          </a:p>
        </p:txBody>
      </p:sp>
      <p:sp>
        <p:nvSpPr>
          <p:cNvPr id="3" name="Rectangle 2">
            <a:extLst>
              <a:ext uri="{FF2B5EF4-FFF2-40B4-BE49-F238E27FC236}">
                <a16:creationId xmlns:a16="http://schemas.microsoft.com/office/drawing/2014/main" id="{4AF6E967-1529-486A-B660-E6482656A42B}"/>
              </a:ext>
            </a:extLst>
          </p:cNvPr>
          <p:cNvSpPr/>
          <p:nvPr/>
        </p:nvSpPr>
        <p:spPr>
          <a:xfrm>
            <a:off x="838200" y="1824031"/>
            <a:ext cx="8839201" cy="3416320"/>
          </a:xfrm>
          <a:prstGeom prst="rect">
            <a:avLst/>
          </a:prstGeom>
        </p:spPr>
        <p:txBody>
          <a:bodyPr wrap="square">
            <a:spAutoFit/>
          </a:bodyPr>
          <a:lstStyle/>
          <a:p>
            <a:pPr marL="285750" indent="-285750">
              <a:buFont typeface="Arial" panose="020B0604020202020204" pitchFamily="34" charset="0"/>
              <a:buChar char="•"/>
            </a:pPr>
            <a:r>
              <a:rPr lang="en-GB" sz="3600" dirty="0"/>
              <a:t>All children are different </a:t>
            </a:r>
          </a:p>
          <a:p>
            <a:pPr marL="285750" indent="-285750">
              <a:buFont typeface="Arial" panose="020B0604020202020204" pitchFamily="34" charset="0"/>
              <a:buChar char="•"/>
            </a:pPr>
            <a:r>
              <a:rPr lang="en-GB" sz="3600" dirty="0"/>
              <a:t>Discuss any concerns with teachers</a:t>
            </a:r>
          </a:p>
          <a:p>
            <a:pPr marL="285750" indent="-285750">
              <a:buFont typeface="Arial" panose="020B0604020202020204" pitchFamily="34" charset="0"/>
              <a:buChar char="•"/>
            </a:pPr>
            <a:r>
              <a:rPr lang="en-GB" sz="3600" dirty="0"/>
              <a:t>Teachers will assess your child regularly</a:t>
            </a:r>
          </a:p>
          <a:p>
            <a:pPr marL="285750" indent="-285750">
              <a:buFont typeface="Arial" panose="020B0604020202020204" pitchFamily="34" charset="0"/>
              <a:buChar char="•"/>
            </a:pPr>
            <a:r>
              <a:rPr lang="en-GB" sz="3600" dirty="0"/>
              <a:t>Interventions to support child in the specific skill they are struggling with</a:t>
            </a:r>
          </a:p>
          <a:p>
            <a:pPr marL="285750" indent="-285750">
              <a:buFont typeface="Arial" panose="020B0604020202020204" pitchFamily="34" charset="0"/>
              <a:buChar char="•"/>
            </a:pPr>
            <a:r>
              <a:rPr lang="en-GB" sz="3600" dirty="0"/>
              <a:t>Adaptions for children with SEND</a:t>
            </a:r>
          </a:p>
        </p:txBody>
      </p:sp>
      <p:pic>
        <p:nvPicPr>
          <p:cNvPr id="4" name="Picture 3" descr="Unlocking Letters and Sounds SSP Annual Subscription">
            <a:extLst>
              <a:ext uri="{FF2B5EF4-FFF2-40B4-BE49-F238E27FC236}">
                <a16:creationId xmlns:a16="http://schemas.microsoft.com/office/drawing/2014/main" id="{B1644B66-F120-4A9F-A959-70622C71B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5049" y="4167586"/>
            <a:ext cx="2854252" cy="2145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165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BC13A-0ED4-4C3F-A76D-5EECCEF51F18}"/>
              </a:ext>
            </a:extLst>
          </p:cNvPr>
          <p:cNvSpPr>
            <a:spLocks noGrp="1"/>
          </p:cNvSpPr>
          <p:nvPr>
            <p:ph type="title"/>
          </p:nvPr>
        </p:nvSpPr>
        <p:spPr>
          <a:xfrm>
            <a:off x="501218" y="206488"/>
            <a:ext cx="10515600" cy="1325563"/>
          </a:xfrm>
        </p:spPr>
        <p:txBody>
          <a:bodyPr>
            <a:normAutofit/>
          </a:bodyPr>
          <a:lstStyle/>
          <a:p>
            <a:r>
              <a:rPr lang="en-GB" sz="4800" b="1" dirty="0">
                <a:cs typeface="Calibri" panose="020F0502020204030204" pitchFamily="34" charset="0"/>
              </a:rPr>
              <a:t>Phonics Screening Check</a:t>
            </a:r>
          </a:p>
        </p:txBody>
      </p:sp>
      <p:sp>
        <p:nvSpPr>
          <p:cNvPr id="3" name="Rectangle: Rounded Corners 2">
            <a:extLst>
              <a:ext uri="{FF2B5EF4-FFF2-40B4-BE49-F238E27FC236}">
                <a16:creationId xmlns:a16="http://schemas.microsoft.com/office/drawing/2014/main" id="{220E210B-C42F-4708-B802-CDF3E3AB1792}"/>
              </a:ext>
            </a:extLst>
          </p:cNvPr>
          <p:cNvSpPr/>
          <p:nvPr/>
        </p:nvSpPr>
        <p:spPr>
          <a:xfrm>
            <a:off x="501218" y="1931080"/>
            <a:ext cx="3248025" cy="405765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200" u="sng" dirty="0">
                <a:solidFill>
                  <a:schemeClr val="tx1"/>
                </a:solidFill>
                <a:latin typeface="Calibri" panose="020F0502020204030204" pitchFamily="34" charset="0"/>
                <a:cs typeface="Calibri" panose="020F0502020204030204" pitchFamily="34" charset="0"/>
              </a:rPr>
              <a:t>What is it?</a:t>
            </a:r>
          </a:p>
          <a:p>
            <a:pPr marL="457200" indent="-457200">
              <a:buFont typeface="Arial" panose="020B0604020202020204" pitchFamily="34" charset="0"/>
              <a:buChar char="•"/>
            </a:pPr>
            <a:r>
              <a:rPr lang="en-GB" sz="2800" dirty="0">
                <a:solidFill>
                  <a:schemeClr val="tx1"/>
                </a:solidFill>
                <a:latin typeface="Calibri" panose="020F0502020204030204" pitchFamily="34" charset="0"/>
                <a:cs typeface="Calibri" panose="020F0502020204030204" pitchFamily="34" charset="0"/>
              </a:rPr>
              <a:t>40 words</a:t>
            </a:r>
          </a:p>
          <a:p>
            <a:pPr marL="457200" indent="-457200">
              <a:buFont typeface="Arial" panose="020B0604020202020204" pitchFamily="34" charset="0"/>
              <a:buChar char="•"/>
            </a:pPr>
            <a:r>
              <a:rPr lang="en-GB" sz="2800" dirty="0">
                <a:solidFill>
                  <a:schemeClr val="tx1"/>
                </a:solidFill>
                <a:latin typeface="Calibri" panose="020F0502020204030204" pitchFamily="34" charset="0"/>
                <a:cs typeface="Calibri" panose="020F0502020204030204" pitchFamily="34" charset="0"/>
              </a:rPr>
              <a:t>Real and pseudo (alien)</a:t>
            </a:r>
          </a:p>
          <a:p>
            <a:pPr marL="457200" indent="-457200">
              <a:buFont typeface="Arial" panose="020B0604020202020204" pitchFamily="34" charset="0"/>
              <a:buChar char="•"/>
            </a:pPr>
            <a:r>
              <a:rPr lang="en-GB" sz="2800" dirty="0">
                <a:solidFill>
                  <a:schemeClr val="tx1"/>
                </a:solidFill>
                <a:latin typeface="Calibri" panose="020F0502020204030204" pitchFamily="34" charset="0"/>
                <a:cs typeface="Calibri" panose="020F0502020204030204" pitchFamily="34" charset="0"/>
              </a:rPr>
              <a:t>Allows teachers to assess progress</a:t>
            </a:r>
          </a:p>
        </p:txBody>
      </p:sp>
      <p:sp>
        <p:nvSpPr>
          <p:cNvPr id="4" name="Rectangle: Rounded Corners 3">
            <a:extLst>
              <a:ext uri="{FF2B5EF4-FFF2-40B4-BE49-F238E27FC236}">
                <a16:creationId xmlns:a16="http://schemas.microsoft.com/office/drawing/2014/main" id="{E37E71EB-49CF-4757-9FBE-0AAB7BE54CEB}"/>
              </a:ext>
            </a:extLst>
          </p:cNvPr>
          <p:cNvSpPr/>
          <p:nvPr/>
        </p:nvSpPr>
        <p:spPr>
          <a:xfrm>
            <a:off x="4471987" y="1931080"/>
            <a:ext cx="3248025" cy="405765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200" u="sng" dirty="0">
                <a:solidFill>
                  <a:schemeClr val="tx1"/>
                </a:solidFill>
                <a:latin typeface="Calibri" panose="020F0502020204030204" pitchFamily="34" charset="0"/>
                <a:cs typeface="Calibri" panose="020F0502020204030204" pitchFamily="34" charset="0"/>
              </a:rPr>
              <a:t>Results and feedback</a:t>
            </a:r>
          </a:p>
          <a:p>
            <a:pPr marL="457200" indent="-457200">
              <a:buFont typeface="Arial" panose="020B0604020202020204" pitchFamily="34" charset="0"/>
              <a:buChar char="•"/>
            </a:pPr>
            <a:r>
              <a:rPr lang="en-GB" sz="2800" dirty="0">
                <a:solidFill>
                  <a:schemeClr val="tx1"/>
                </a:solidFill>
                <a:latin typeface="Calibri" panose="020F0502020204030204" pitchFamily="34" charset="0"/>
                <a:cs typeface="Calibri" panose="020F0502020204030204" pitchFamily="34" charset="0"/>
              </a:rPr>
              <a:t>Pass mark</a:t>
            </a:r>
          </a:p>
          <a:p>
            <a:pPr marL="457200" indent="-457200">
              <a:buFont typeface="Arial" panose="020B0604020202020204" pitchFamily="34" charset="0"/>
              <a:buChar char="•"/>
            </a:pPr>
            <a:r>
              <a:rPr lang="en-GB" sz="2800" dirty="0">
                <a:solidFill>
                  <a:schemeClr val="tx1"/>
                </a:solidFill>
                <a:latin typeface="Calibri" panose="020F0502020204030204" pitchFamily="34" charset="0"/>
                <a:cs typeface="Calibri" panose="020F0502020204030204" pitchFamily="34" charset="0"/>
              </a:rPr>
              <a:t>Scores will be shared with parents</a:t>
            </a:r>
          </a:p>
          <a:p>
            <a:pPr marL="457200" indent="-457200">
              <a:buFont typeface="Arial" panose="020B0604020202020204" pitchFamily="34" charset="0"/>
              <a:buChar char="•"/>
            </a:pPr>
            <a:r>
              <a:rPr lang="en-GB" sz="2800" dirty="0">
                <a:solidFill>
                  <a:schemeClr val="tx1"/>
                </a:solidFill>
                <a:latin typeface="Calibri" panose="020F0502020204030204" pitchFamily="34" charset="0"/>
                <a:cs typeface="Calibri" panose="020F0502020204030204" pitchFamily="34" charset="0"/>
              </a:rPr>
              <a:t>Re-test in Year 2 if needed</a:t>
            </a:r>
          </a:p>
          <a:p>
            <a:pPr marL="457200" indent="-457200">
              <a:buFont typeface="Arial" panose="020B0604020202020204" pitchFamily="34" charset="0"/>
              <a:buChar char="•"/>
            </a:pPr>
            <a:endParaRPr lang="en-GB" sz="2400" dirty="0">
              <a:latin typeface="CCW Precursive 1" panose="03050602040000000000" pitchFamily="66" charset="0"/>
            </a:endParaRPr>
          </a:p>
        </p:txBody>
      </p:sp>
      <p:pic>
        <p:nvPicPr>
          <p:cNvPr id="5" name="Picture 4">
            <a:extLst>
              <a:ext uri="{FF2B5EF4-FFF2-40B4-BE49-F238E27FC236}">
                <a16:creationId xmlns:a16="http://schemas.microsoft.com/office/drawing/2014/main" id="{7D85C913-B8BA-4707-9B91-1DB8B4BA0965}"/>
              </a:ext>
            </a:extLst>
          </p:cNvPr>
          <p:cNvPicPr>
            <a:picLocks noChangeAspect="1"/>
          </p:cNvPicPr>
          <p:nvPr/>
        </p:nvPicPr>
        <p:blipFill>
          <a:blip r:embed="rId3"/>
          <a:stretch>
            <a:fillRect/>
          </a:stretch>
        </p:blipFill>
        <p:spPr>
          <a:xfrm>
            <a:off x="8294756" y="1931080"/>
            <a:ext cx="3396026" cy="4057650"/>
          </a:xfrm>
          <a:prstGeom prst="rect">
            <a:avLst/>
          </a:prstGeom>
        </p:spPr>
      </p:pic>
    </p:spTree>
    <p:extLst>
      <p:ext uri="{BB962C8B-B14F-4D97-AF65-F5344CB8AC3E}">
        <p14:creationId xmlns:p14="http://schemas.microsoft.com/office/powerpoint/2010/main" val="47014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3D2C7D-AC80-4420-9F7E-0FA1E0DDFBC5}"/>
              </a:ext>
            </a:extLst>
          </p:cNvPr>
          <p:cNvPicPr>
            <a:picLocks noChangeAspect="1"/>
          </p:cNvPicPr>
          <p:nvPr/>
        </p:nvPicPr>
        <p:blipFill rotWithShape="1">
          <a:blip r:embed="rId3"/>
          <a:srcRect l="5091" t="22548" r="4099" b="10393"/>
          <a:stretch/>
        </p:blipFill>
        <p:spPr>
          <a:xfrm>
            <a:off x="296449" y="1124210"/>
            <a:ext cx="11599101" cy="4609579"/>
          </a:xfrm>
          <a:prstGeom prst="rect">
            <a:avLst/>
          </a:prstGeom>
        </p:spPr>
      </p:pic>
    </p:spTree>
    <p:extLst>
      <p:ext uri="{BB962C8B-B14F-4D97-AF65-F5344CB8AC3E}">
        <p14:creationId xmlns:p14="http://schemas.microsoft.com/office/powerpoint/2010/main" val="1883092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518B63-7078-44BF-8934-7965704641D6}"/>
              </a:ext>
            </a:extLst>
          </p:cNvPr>
          <p:cNvPicPr>
            <a:picLocks noChangeAspect="1"/>
          </p:cNvPicPr>
          <p:nvPr/>
        </p:nvPicPr>
        <p:blipFill>
          <a:blip r:embed="rId3"/>
          <a:stretch>
            <a:fillRect/>
          </a:stretch>
        </p:blipFill>
        <p:spPr>
          <a:xfrm>
            <a:off x="3036000" y="1509371"/>
            <a:ext cx="6120000" cy="2343833"/>
          </a:xfrm>
          <a:prstGeom prst="rect">
            <a:avLst/>
          </a:prstGeom>
        </p:spPr>
      </p:pic>
      <p:pic>
        <p:nvPicPr>
          <p:cNvPr id="4" name="Picture 3">
            <a:extLst>
              <a:ext uri="{FF2B5EF4-FFF2-40B4-BE49-F238E27FC236}">
                <a16:creationId xmlns:a16="http://schemas.microsoft.com/office/drawing/2014/main" id="{6313CB4C-8821-4A04-9F84-8749F341E49A}"/>
              </a:ext>
            </a:extLst>
          </p:cNvPr>
          <p:cNvPicPr>
            <a:picLocks noChangeAspect="1"/>
          </p:cNvPicPr>
          <p:nvPr/>
        </p:nvPicPr>
        <p:blipFill>
          <a:blip r:embed="rId4"/>
          <a:stretch>
            <a:fillRect/>
          </a:stretch>
        </p:blipFill>
        <p:spPr>
          <a:xfrm>
            <a:off x="3036000" y="4176712"/>
            <a:ext cx="6120000" cy="2289600"/>
          </a:xfrm>
          <a:prstGeom prst="rect">
            <a:avLst/>
          </a:prstGeom>
        </p:spPr>
      </p:pic>
      <p:sp>
        <p:nvSpPr>
          <p:cNvPr id="5" name="Title 1">
            <a:extLst>
              <a:ext uri="{FF2B5EF4-FFF2-40B4-BE49-F238E27FC236}">
                <a16:creationId xmlns:a16="http://schemas.microsoft.com/office/drawing/2014/main" id="{588A7CAE-428A-4924-91E8-34CA6FFFB142}"/>
              </a:ext>
            </a:extLst>
          </p:cNvPr>
          <p:cNvSpPr>
            <a:spLocks noGrp="1"/>
          </p:cNvSpPr>
          <p:nvPr>
            <p:ph type="title"/>
          </p:nvPr>
        </p:nvSpPr>
        <p:spPr>
          <a:xfrm>
            <a:off x="838200" y="183808"/>
            <a:ext cx="10515600" cy="1325563"/>
          </a:xfrm>
        </p:spPr>
        <p:txBody>
          <a:bodyPr>
            <a:normAutofit/>
          </a:bodyPr>
          <a:lstStyle/>
          <a:p>
            <a:r>
              <a:rPr lang="en-GB" sz="4800" b="1" dirty="0">
                <a:cs typeface="Calibri" panose="020F0502020204030204" pitchFamily="34" charset="0"/>
              </a:rPr>
              <a:t>Adding sound buttons</a:t>
            </a:r>
          </a:p>
        </p:txBody>
      </p:sp>
      <p:sp>
        <p:nvSpPr>
          <p:cNvPr id="6" name="Oval 5">
            <a:extLst>
              <a:ext uri="{FF2B5EF4-FFF2-40B4-BE49-F238E27FC236}">
                <a16:creationId xmlns:a16="http://schemas.microsoft.com/office/drawing/2014/main" id="{94E91EDC-10CB-4AF7-95AD-E8FC5DA9979E}"/>
              </a:ext>
            </a:extLst>
          </p:cNvPr>
          <p:cNvSpPr/>
          <p:nvPr/>
        </p:nvSpPr>
        <p:spPr>
          <a:xfrm>
            <a:off x="5282214" y="3116062"/>
            <a:ext cx="97654" cy="88777"/>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4CA073F0-576F-4C02-9D9C-DFE8A005F096}"/>
              </a:ext>
            </a:extLst>
          </p:cNvPr>
          <p:cNvSpPr/>
          <p:nvPr/>
        </p:nvSpPr>
        <p:spPr>
          <a:xfrm>
            <a:off x="5532269" y="3116062"/>
            <a:ext cx="97654" cy="88777"/>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1DEA10F1-844E-490D-9FE2-21CD06D6090D}"/>
              </a:ext>
            </a:extLst>
          </p:cNvPr>
          <p:cNvSpPr/>
          <p:nvPr/>
        </p:nvSpPr>
        <p:spPr>
          <a:xfrm>
            <a:off x="5733497" y="3116357"/>
            <a:ext cx="97654" cy="88777"/>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8A187FB5-0398-44B5-AC16-8E83017410D1}"/>
              </a:ext>
            </a:extLst>
          </p:cNvPr>
          <p:cNvSpPr/>
          <p:nvPr/>
        </p:nvSpPr>
        <p:spPr>
          <a:xfrm>
            <a:off x="6406720" y="3116062"/>
            <a:ext cx="97654" cy="88777"/>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0" name="Arc 9">
            <a:extLst>
              <a:ext uri="{FF2B5EF4-FFF2-40B4-BE49-F238E27FC236}">
                <a16:creationId xmlns:a16="http://schemas.microsoft.com/office/drawing/2014/main" id="{8740A1E7-53F5-44DD-9163-38262C0F1FF9}"/>
              </a:ext>
            </a:extLst>
          </p:cNvPr>
          <p:cNvSpPr/>
          <p:nvPr/>
        </p:nvSpPr>
        <p:spPr>
          <a:xfrm rot="499785">
            <a:off x="6076767" y="2198639"/>
            <a:ext cx="659907" cy="564092"/>
          </a:xfrm>
          <a:prstGeom prst="arc">
            <a:avLst>
              <a:gd name="adj1" fmla="val 9798141"/>
              <a:gd name="adj2" fmla="val 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Oval 10">
            <a:extLst>
              <a:ext uri="{FF2B5EF4-FFF2-40B4-BE49-F238E27FC236}">
                <a16:creationId xmlns:a16="http://schemas.microsoft.com/office/drawing/2014/main" id="{0CA3024B-0D94-495D-8FD3-ED20407C1497}"/>
              </a:ext>
            </a:extLst>
          </p:cNvPr>
          <p:cNvSpPr/>
          <p:nvPr/>
        </p:nvSpPr>
        <p:spPr>
          <a:xfrm>
            <a:off x="5184560" y="5692066"/>
            <a:ext cx="97654" cy="88777"/>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59AB1F8B-C326-49AC-BCCA-D1A234A4997C}"/>
              </a:ext>
            </a:extLst>
          </p:cNvPr>
          <p:cNvSpPr/>
          <p:nvPr/>
        </p:nvSpPr>
        <p:spPr>
          <a:xfrm>
            <a:off x="5379868" y="5692065"/>
            <a:ext cx="97654" cy="88777"/>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BEDD19E8-C365-4A54-AC4A-02111BB84B8C}"/>
              </a:ext>
            </a:extLst>
          </p:cNvPr>
          <p:cNvSpPr/>
          <p:nvPr/>
        </p:nvSpPr>
        <p:spPr>
          <a:xfrm>
            <a:off x="6491058" y="5692064"/>
            <a:ext cx="97654" cy="88777"/>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86B1E2E2-9F27-4183-8401-A0BCC6740661}"/>
              </a:ext>
            </a:extLst>
          </p:cNvPr>
          <p:cNvSpPr/>
          <p:nvPr/>
        </p:nvSpPr>
        <p:spPr>
          <a:xfrm>
            <a:off x="6899430" y="5692063"/>
            <a:ext cx="97654" cy="88777"/>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7E0651C2-816E-4BB5-8362-91BA26A5B062}"/>
              </a:ext>
            </a:extLst>
          </p:cNvPr>
          <p:cNvCxnSpPr>
            <a:cxnSpLocks/>
          </p:cNvCxnSpPr>
          <p:nvPr/>
        </p:nvCxnSpPr>
        <p:spPr>
          <a:xfrm>
            <a:off x="5650639" y="5736451"/>
            <a:ext cx="6613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371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r Seuss book with quote text sticker">
            <a:extLst>
              <a:ext uri="{FF2B5EF4-FFF2-40B4-BE49-F238E27FC236}">
                <a16:creationId xmlns:a16="http://schemas.microsoft.com/office/drawing/2014/main" id="{E977837C-4DEC-48A4-84F2-1217B03511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935" y="793496"/>
            <a:ext cx="10714130" cy="5271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915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Watercolor Globe Images – Browse 14,702 Stock Photos, Vectors, and Video |  Adobe Stock">
            <a:extLst>
              <a:ext uri="{FF2B5EF4-FFF2-40B4-BE49-F238E27FC236}">
                <a16:creationId xmlns:a16="http://schemas.microsoft.com/office/drawing/2014/main" id="{552C28C8-CDBE-477A-B4AE-AC78ED4453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7859" y="347486"/>
            <a:ext cx="6176282" cy="616302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World belongs to those who read Royalty Free Vector Image">
            <a:extLst>
              <a:ext uri="{FF2B5EF4-FFF2-40B4-BE49-F238E27FC236}">
                <a16:creationId xmlns:a16="http://schemas.microsoft.com/office/drawing/2014/main" id="{365128D0-4DE6-40EC-AF5F-5D7BEC90AD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8608" y="1682524"/>
            <a:ext cx="6495533" cy="4065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587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BDD68433-84CD-4FDB-B125-4696BED96310}"/>
              </a:ext>
            </a:extLst>
          </p:cNvPr>
          <p:cNvSpPr txBox="1">
            <a:spLocks/>
          </p:cNvSpPr>
          <p:nvPr/>
        </p:nvSpPr>
        <p:spPr>
          <a:xfrm>
            <a:off x="1215775" y="1359338"/>
            <a:ext cx="6181173" cy="5092262"/>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2800" dirty="0">
              <a:solidFill>
                <a:schemeClr val="tx1"/>
              </a:solidFill>
            </a:endParaRPr>
          </a:p>
        </p:txBody>
      </p:sp>
      <p:sp>
        <p:nvSpPr>
          <p:cNvPr id="3" name="Rectangle 2">
            <a:extLst>
              <a:ext uri="{FF2B5EF4-FFF2-40B4-BE49-F238E27FC236}">
                <a16:creationId xmlns:a16="http://schemas.microsoft.com/office/drawing/2014/main" id="{A1C483EC-45E1-4A3A-8308-501E16EBBDE0}"/>
              </a:ext>
            </a:extLst>
          </p:cNvPr>
          <p:cNvSpPr/>
          <p:nvPr/>
        </p:nvSpPr>
        <p:spPr>
          <a:xfrm>
            <a:off x="497305" y="2090209"/>
            <a:ext cx="11197389" cy="2308324"/>
          </a:xfrm>
          <a:prstGeom prst="rect">
            <a:avLst/>
          </a:prstGeom>
        </p:spPr>
        <p:txBody>
          <a:bodyPr wrap="square">
            <a:spAutoFit/>
          </a:bodyPr>
          <a:lstStyle/>
          <a:p>
            <a:r>
              <a:rPr lang="en-GB" sz="3600" dirty="0"/>
              <a:t>Our aims for the workshop are:</a:t>
            </a:r>
          </a:p>
          <a:p>
            <a:pPr marL="1085850" lvl="2" indent="-171450">
              <a:buFont typeface="Arial" panose="020B0604020202020204" pitchFamily="34" charset="0"/>
              <a:buChar char="•"/>
            </a:pPr>
            <a:r>
              <a:rPr lang="en-GB" sz="3600" dirty="0"/>
              <a:t>To develop your understanding of phonics </a:t>
            </a:r>
          </a:p>
          <a:p>
            <a:pPr marL="1085850" lvl="2" indent="-171450">
              <a:buFont typeface="Arial" panose="020B0604020202020204" pitchFamily="34" charset="0"/>
              <a:buChar char="•"/>
            </a:pPr>
            <a:r>
              <a:rPr lang="en-GB" sz="3600" dirty="0"/>
              <a:t>To develop your understanding of what reading is</a:t>
            </a:r>
          </a:p>
          <a:p>
            <a:pPr marL="1085850" lvl="2" indent="-171450">
              <a:buFont typeface="Arial" panose="020B0604020202020204" pitchFamily="34" charset="0"/>
              <a:buChar char="•"/>
            </a:pPr>
            <a:r>
              <a:rPr lang="en-GB" sz="3600" dirty="0"/>
              <a:t>To encourage a love of reading by working together</a:t>
            </a:r>
          </a:p>
        </p:txBody>
      </p:sp>
      <p:pic>
        <p:nvPicPr>
          <p:cNvPr id="4" name="Picture 3" descr="Unlocking Letters and Sounds SSP Annual Subscription">
            <a:extLst>
              <a:ext uri="{FF2B5EF4-FFF2-40B4-BE49-F238E27FC236}">
                <a16:creationId xmlns:a16="http://schemas.microsoft.com/office/drawing/2014/main" id="{0F270AE7-61AC-4E11-97AA-EF2B754C5B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4420" y="334622"/>
            <a:ext cx="2652979" cy="1994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465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340810-699F-42DC-89C4-7503B13D07B7}"/>
              </a:ext>
            </a:extLst>
          </p:cNvPr>
          <p:cNvSpPr txBox="1">
            <a:spLocks/>
          </p:cNvSpPr>
          <p:nvPr/>
        </p:nvSpPr>
        <p:spPr>
          <a:xfrm>
            <a:off x="584199" y="1978528"/>
            <a:ext cx="10423502" cy="3507872"/>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GB" sz="4000" dirty="0">
                <a:solidFill>
                  <a:schemeClr val="tx1"/>
                </a:solidFill>
              </a:rPr>
              <a:t>Reading for pleasure</a:t>
            </a:r>
          </a:p>
          <a:p>
            <a:pPr marL="457200" indent="-457200">
              <a:buFont typeface="Arial" panose="020B0604020202020204" pitchFamily="34" charset="0"/>
              <a:buChar char="•"/>
            </a:pPr>
            <a:r>
              <a:rPr lang="en-GB" sz="4000" dirty="0">
                <a:solidFill>
                  <a:schemeClr val="tx1"/>
                </a:solidFill>
              </a:rPr>
              <a:t>Finding out information</a:t>
            </a:r>
          </a:p>
          <a:p>
            <a:pPr marL="457200" indent="-457200">
              <a:buFont typeface="Arial" panose="020B0604020202020204" pitchFamily="34" charset="0"/>
              <a:buChar char="•"/>
            </a:pPr>
            <a:r>
              <a:rPr lang="en-GB" sz="4000" dirty="0">
                <a:solidFill>
                  <a:schemeClr val="tx1"/>
                </a:solidFill>
              </a:rPr>
              <a:t>Understanding forms and official documents</a:t>
            </a:r>
          </a:p>
          <a:p>
            <a:pPr marL="457200" indent="-457200">
              <a:buFont typeface="Arial" panose="020B0604020202020204" pitchFamily="34" charset="0"/>
              <a:buChar char="•"/>
            </a:pPr>
            <a:r>
              <a:rPr lang="en-GB" sz="4000" dirty="0">
                <a:solidFill>
                  <a:schemeClr val="tx1"/>
                </a:solidFill>
              </a:rPr>
              <a:t>Reading the world around </a:t>
            </a:r>
          </a:p>
          <a:p>
            <a:pPr marL="457200" indent="-457200">
              <a:buFont typeface="Arial" panose="020B0604020202020204" pitchFamily="34" charset="0"/>
              <a:buChar char="•"/>
            </a:pPr>
            <a:r>
              <a:rPr lang="en-GB" sz="4000" dirty="0">
                <a:solidFill>
                  <a:schemeClr val="tx1"/>
                </a:solidFill>
              </a:rPr>
              <a:t>Accessing learning </a:t>
            </a:r>
          </a:p>
        </p:txBody>
      </p:sp>
      <p:pic>
        <p:nvPicPr>
          <p:cNvPr id="1026" name="Picture 2" descr="Childreach on X: &quot;We love reading lists! What books are your must-reads for  children? https://t.co/G8wWWaI1vC #2000Words https://t.co/3foi48HRCJ&quot; / X">
            <a:extLst>
              <a:ext uri="{FF2B5EF4-FFF2-40B4-BE49-F238E27FC236}">
                <a16:creationId xmlns:a16="http://schemas.microsoft.com/office/drawing/2014/main" id="{D403B547-1CEF-4D13-8BF4-A15356498D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8716" y="3858515"/>
            <a:ext cx="5391150" cy="27390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D5AFFC4-45DF-44F3-80B4-99DCE04044C3}"/>
              </a:ext>
            </a:extLst>
          </p:cNvPr>
          <p:cNvPicPr>
            <a:picLocks noChangeAspect="1"/>
          </p:cNvPicPr>
          <p:nvPr/>
        </p:nvPicPr>
        <p:blipFill rotWithShape="1">
          <a:blip r:embed="rId4"/>
          <a:srcRect r="37623" b="5441"/>
          <a:stretch/>
        </p:blipFill>
        <p:spPr>
          <a:xfrm>
            <a:off x="584199" y="449931"/>
            <a:ext cx="4100096" cy="1551148"/>
          </a:xfrm>
          <a:prstGeom prst="rect">
            <a:avLst/>
          </a:prstGeom>
        </p:spPr>
      </p:pic>
    </p:spTree>
    <p:extLst>
      <p:ext uri="{BB962C8B-B14F-4D97-AF65-F5344CB8AC3E}">
        <p14:creationId xmlns:p14="http://schemas.microsoft.com/office/powerpoint/2010/main" val="3634760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nics and Early Reading – Afifah School">
            <a:extLst>
              <a:ext uri="{FF2B5EF4-FFF2-40B4-BE49-F238E27FC236}">
                <a16:creationId xmlns:a16="http://schemas.microsoft.com/office/drawing/2014/main" id="{DE7876F0-C30A-4DAC-8B61-4B2EE1CD32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53000" cy="20859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Unlocking Letters and Sounds SSP Annual Subscription">
            <a:extLst>
              <a:ext uri="{FF2B5EF4-FFF2-40B4-BE49-F238E27FC236}">
                <a16:creationId xmlns:a16="http://schemas.microsoft.com/office/drawing/2014/main" id="{893477D6-5317-4299-93F3-C9BDF88985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2336" y="4585780"/>
            <a:ext cx="2652979" cy="199423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CAEAB9C-B7C8-47D8-A816-61B8130F5A40}"/>
              </a:ext>
            </a:extLst>
          </p:cNvPr>
          <p:cNvSpPr/>
          <p:nvPr/>
        </p:nvSpPr>
        <p:spPr>
          <a:xfrm>
            <a:off x="481263" y="1926195"/>
            <a:ext cx="11229474" cy="3170099"/>
          </a:xfrm>
          <a:prstGeom prst="rect">
            <a:avLst/>
          </a:prstGeom>
        </p:spPr>
        <p:txBody>
          <a:bodyPr wrap="square">
            <a:spAutoFit/>
          </a:bodyPr>
          <a:lstStyle/>
          <a:p>
            <a:pPr marL="285750" indent="-285750">
              <a:buFont typeface="Arial" panose="020B0604020202020204" pitchFamily="34" charset="0"/>
              <a:buChar char="•"/>
            </a:pPr>
            <a:r>
              <a:rPr lang="en-GB" sz="4000" dirty="0"/>
              <a:t>Research</a:t>
            </a:r>
          </a:p>
          <a:p>
            <a:pPr marL="285750" indent="-285750">
              <a:buFont typeface="Arial" panose="020B0604020202020204" pitchFamily="34" charset="0"/>
              <a:buChar char="•"/>
            </a:pPr>
            <a:r>
              <a:rPr lang="en-GB" sz="4000" dirty="0"/>
              <a:t>Link between the words we say and the letters that represent each sound. </a:t>
            </a:r>
          </a:p>
          <a:p>
            <a:pPr marL="285750" indent="-285750">
              <a:buFont typeface="Arial" panose="020B0604020202020204" pitchFamily="34" charset="0"/>
              <a:buChar char="•"/>
            </a:pPr>
            <a:r>
              <a:rPr lang="en-GB" sz="4000" dirty="0"/>
              <a:t>Grapheme</a:t>
            </a:r>
          </a:p>
          <a:p>
            <a:pPr marL="285750" indent="-285750">
              <a:buFont typeface="Arial" panose="020B0604020202020204" pitchFamily="34" charset="0"/>
              <a:buChar char="•"/>
            </a:pPr>
            <a:r>
              <a:rPr lang="en-GB" sz="4000" dirty="0"/>
              <a:t>Phoneme </a:t>
            </a:r>
          </a:p>
        </p:txBody>
      </p:sp>
    </p:spTree>
    <p:extLst>
      <p:ext uri="{BB962C8B-B14F-4D97-AF65-F5344CB8AC3E}">
        <p14:creationId xmlns:p14="http://schemas.microsoft.com/office/powerpoint/2010/main" val="720370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BEFDAC1C-AB45-492E-8294-40EBCB70241A}"/>
              </a:ext>
            </a:extLst>
          </p:cNvPr>
          <p:cNvSpPr/>
          <p:nvPr/>
        </p:nvSpPr>
        <p:spPr>
          <a:xfrm>
            <a:off x="8385661" y="2156347"/>
            <a:ext cx="2897156" cy="287153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D4729898-44AA-466B-9CD0-EF7F342E462F}"/>
              </a:ext>
            </a:extLst>
          </p:cNvPr>
          <p:cNvSpPr/>
          <p:nvPr/>
        </p:nvSpPr>
        <p:spPr>
          <a:xfrm>
            <a:off x="4783194" y="2156348"/>
            <a:ext cx="2897156" cy="287153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CF985C2A-FA27-4EB0-9673-3A1427AD59D8}"/>
              </a:ext>
            </a:extLst>
          </p:cNvPr>
          <p:cNvSpPr/>
          <p:nvPr/>
        </p:nvSpPr>
        <p:spPr>
          <a:xfrm>
            <a:off x="1075754" y="2156349"/>
            <a:ext cx="2897156" cy="287153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Unlocking Letters and Sounds SSP Annual Subscription">
            <a:extLst>
              <a:ext uri="{FF2B5EF4-FFF2-40B4-BE49-F238E27FC236}">
                <a16:creationId xmlns:a16="http://schemas.microsoft.com/office/drawing/2014/main" id="{AFF3F6D5-CAEC-481E-AC3A-D580E17C4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090" y="449178"/>
            <a:ext cx="1988393" cy="149466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4">
            <a:extLst>
              <a:ext uri="{FF2B5EF4-FFF2-40B4-BE49-F238E27FC236}">
                <a16:creationId xmlns:a16="http://schemas.microsoft.com/office/drawing/2014/main" id="{B53E049B-0CE9-43C5-A3CB-E638A8DA5251}"/>
              </a:ext>
            </a:extLst>
          </p:cNvPr>
          <p:cNvSpPr txBox="1">
            <a:spLocks/>
          </p:cNvSpPr>
          <p:nvPr/>
        </p:nvSpPr>
        <p:spPr>
          <a:xfrm>
            <a:off x="583981" y="686056"/>
            <a:ext cx="5948364" cy="10209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dirty="0">
                <a:cs typeface="Calibri Light"/>
              </a:rPr>
              <a:t>The Alphabetic Code</a:t>
            </a:r>
            <a:r>
              <a:rPr lang="en-GB" dirty="0">
                <a:cs typeface="Calibri Light"/>
              </a:rPr>
              <a:t> </a:t>
            </a:r>
            <a:endParaRPr lang="en-GB" dirty="0"/>
          </a:p>
        </p:txBody>
      </p:sp>
      <p:sp>
        <p:nvSpPr>
          <p:cNvPr id="4" name="TextBox 3">
            <a:extLst>
              <a:ext uri="{FF2B5EF4-FFF2-40B4-BE49-F238E27FC236}">
                <a16:creationId xmlns:a16="http://schemas.microsoft.com/office/drawing/2014/main" id="{05FEAB16-121E-405D-A710-78D71AD14A30}"/>
              </a:ext>
            </a:extLst>
          </p:cNvPr>
          <p:cNvSpPr txBox="1"/>
          <p:nvPr/>
        </p:nvSpPr>
        <p:spPr>
          <a:xfrm>
            <a:off x="1193581" y="2705725"/>
            <a:ext cx="2779329" cy="1446550"/>
          </a:xfrm>
          <a:prstGeom prst="rect">
            <a:avLst/>
          </a:prstGeom>
          <a:noFill/>
        </p:spPr>
        <p:txBody>
          <a:bodyPr wrap="square" rtlCol="0">
            <a:spAutoFit/>
          </a:bodyPr>
          <a:lstStyle/>
          <a:p>
            <a:pPr algn="ctr"/>
            <a:r>
              <a:rPr lang="en-GB" sz="4400" b="1" dirty="0"/>
              <a:t>44 phonemes </a:t>
            </a:r>
          </a:p>
        </p:txBody>
      </p:sp>
      <p:sp>
        <p:nvSpPr>
          <p:cNvPr id="5" name="TextBox 4">
            <a:extLst>
              <a:ext uri="{FF2B5EF4-FFF2-40B4-BE49-F238E27FC236}">
                <a16:creationId xmlns:a16="http://schemas.microsoft.com/office/drawing/2014/main" id="{975BF567-0C46-4F6D-A347-74CB36044E7C}"/>
              </a:ext>
            </a:extLst>
          </p:cNvPr>
          <p:cNvSpPr txBox="1"/>
          <p:nvPr/>
        </p:nvSpPr>
        <p:spPr>
          <a:xfrm>
            <a:off x="5107967" y="2866149"/>
            <a:ext cx="2247609" cy="1446550"/>
          </a:xfrm>
          <a:prstGeom prst="rect">
            <a:avLst/>
          </a:prstGeom>
          <a:noFill/>
        </p:spPr>
        <p:txBody>
          <a:bodyPr wrap="square" rtlCol="0">
            <a:spAutoFit/>
          </a:bodyPr>
          <a:lstStyle/>
          <a:p>
            <a:pPr algn="ctr"/>
            <a:r>
              <a:rPr lang="en-GB" sz="4400" b="1" dirty="0"/>
              <a:t>Simple Code</a:t>
            </a:r>
          </a:p>
        </p:txBody>
      </p:sp>
      <p:sp>
        <p:nvSpPr>
          <p:cNvPr id="6" name="TextBox 5">
            <a:extLst>
              <a:ext uri="{FF2B5EF4-FFF2-40B4-BE49-F238E27FC236}">
                <a16:creationId xmlns:a16="http://schemas.microsoft.com/office/drawing/2014/main" id="{BA5C4B50-3A8A-469A-94FC-862B50E9EB25}"/>
              </a:ext>
            </a:extLst>
          </p:cNvPr>
          <p:cNvSpPr txBox="1"/>
          <p:nvPr/>
        </p:nvSpPr>
        <p:spPr>
          <a:xfrm>
            <a:off x="8537179" y="2866149"/>
            <a:ext cx="2594119" cy="1446550"/>
          </a:xfrm>
          <a:prstGeom prst="rect">
            <a:avLst/>
          </a:prstGeom>
          <a:noFill/>
        </p:spPr>
        <p:txBody>
          <a:bodyPr wrap="square" rtlCol="0">
            <a:spAutoFit/>
          </a:bodyPr>
          <a:lstStyle/>
          <a:p>
            <a:pPr algn="ctr"/>
            <a:r>
              <a:rPr lang="en-GB" sz="4400" b="1" dirty="0"/>
              <a:t>Complex Code</a:t>
            </a:r>
          </a:p>
        </p:txBody>
      </p:sp>
    </p:spTree>
    <p:extLst>
      <p:ext uri="{BB962C8B-B14F-4D97-AF65-F5344CB8AC3E}">
        <p14:creationId xmlns:p14="http://schemas.microsoft.com/office/powerpoint/2010/main" val="4002618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05336F-4758-4A5C-9D54-7E7EDFFE886E}"/>
              </a:ext>
            </a:extLst>
          </p:cNvPr>
          <p:cNvPicPr>
            <a:picLocks noChangeAspect="1"/>
          </p:cNvPicPr>
          <p:nvPr/>
        </p:nvPicPr>
        <p:blipFill>
          <a:blip r:embed="rId3"/>
          <a:stretch>
            <a:fillRect/>
          </a:stretch>
        </p:blipFill>
        <p:spPr>
          <a:xfrm>
            <a:off x="1332690" y="5455"/>
            <a:ext cx="9776298" cy="6852545"/>
          </a:xfrm>
          <a:prstGeom prst="rect">
            <a:avLst/>
          </a:prstGeom>
        </p:spPr>
      </p:pic>
      <p:sp>
        <p:nvSpPr>
          <p:cNvPr id="3" name="Rectangle 2">
            <a:extLst>
              <a:ext uri="{FF2B5EF4-FFF2-40B4-BE49-F238E27FC236}">
                <a16:creationId xmlns:a16="http://schemas.microsoft.com/office/drawing/2014/main" id="{E3D84F24-302D-489B-AB05-4295D0C3DAC1}"/>
              </a:ext>
            </a:extLst>
          </p:cNvPr>
          <p:cNvSpPr/>
          <p:nvPr/>
        </p:nvSpPr>
        <p:spPr>
          <a:xfrm rot="16200000">
            <a:off x="-652530" y="3075055"/>
            <a:ext cx="2771913" cy="707886"/>
          </a:xfrm>
          <a:prstGeom prst="rect">
            <a:avLst/>
          </a:prstGeom>
        </p:spPr>
        <p:txBody>
          <a:bodyPr wrap="none">
            <a:spAutoFit/>
          </a:bodyPr>
          <a:lstStyle/>
          <a:p>
            <a:r>
              <a:rPr lang="en-GB" sz="4000" dirty="0">
                <a:latin typeface="CCW Precursive 1" panose="03050602040000000000" pitchFamily="66" charset="0"/>
              </a:rPr>
              <a:t>Phase 2</a:t>
            </a:r>
            <a:endParaRPr lang="en-GB" sz="4000" dirty="0"/>
          </a:p>
        </p:txBody>
      </p:sp>
    </p:spTree>
    <p:extLst>
      <p:ext uri="{BB962C8B-B14F-4D97-AF65-F5344CB8AC3E}">
        <p14:creationId xmlns:p14="http://schemas.microsoft.com/office/powerpoint/2010/main" val="529781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5449ED-ECD1-4741-8D17-8B0E24C79A63}"/>
              </a:ext>
            </a:extLst>
          </p:cNvPr>
          <p:cNvPicPr>
            <a:picLocks noChangeAspect="1"/>
          </p:cNvPicPr>
          <p:nvPr/>
        </p:nvPicPr>
        <p:blipFill>
          <a:blip r:embed="rId3"/>
          <a:stretch>
            <a:fillRect/>
          </a:stretch>
        </p:blipFill>
        <p:spPr>
          <a:xfrm>
            <a:off x="1206940" y="0"/>
            <a:ext cx="9778119" cy="6858000"/>
          </a:xfrm>
          <a:prstGeom prst="rect">
            <a:avLst/>
          </a:prstGeom>
        </p:spPr>
      </p:pic>
      <p:sp>
        <p:nvSpPr>
          <p:cNvPr id="4" name="Rectangle 3">
            <a:extLst>
              <a:ext uri="{FF2B5EF4-FFF2-40B4-BE49-F238E27FC236}">
                <a16:creationId xmlns:a16="http://schemas.microsoft.com/office/drawing/2014/main" id="{218F860C-FDED-45F2-A31E-6F059AA26858}"/>
              </a:ext>
            </a:extLst>
          </p:cNvPr>
          <p:cNvSpPr/>
          <p:nvPr/>
        </p:nvSpPr>
        <p:spPr>
          <a:xfrm rot="16200000">
            <a:off x="-648523" y="3075055"/>
            <a:ext cx="2763898" cy="707886"/>
          </a:xfrm>
          <a:prstGeom prst="rect">
            <a:avLst/>
          </a:prstGeom>
        </p:spPr>
        <p:txBody>
          <a:bodyPr wrap="none">
            <a:spAutoFit/>
          </a:bodyPr>
          <a:lstStyle/>
          <a:p>
            <a:r>
              <a:rPr lang="en-GB" sz="4000" dirty="0">
                <a:latin typeface="CCW Precursive 1" panose="03050602040000000000" pitchFamily="66" charset="0"/>
              </a:rPr>
              <a:t>Phase 3</a:t>
            </a:r>
            <a:endParaRPr lang="en-GB" sz="4000" dirty="0"/>
          </a:p>
        </p:txBody>
      </p:sp>
    </p:spTree>
    <p:extLst>
      <p:ext uri="{BB962C8B-B14F-4D97-AF65-F5344CB8AC3E}">
        <p14:creationId xmlns:p14="http://schemas.microsoft.com/office/powerpoint/2010/main" val="1553749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4DB97F-2D6E-4764-8553-8381826F81FD}"/>
              </a:ext>
            </a:extLst>
          </p:cNvPr>
          <p:cNvSpPr/>
          <p:nvPr/>
        </p:nvSpPr>
        <p:spPr>
          <a:xfrm rot="16200000">
            <a:off x="-652530" y="3075055"/>
            <a:ext cx="2771913" cy="707886"/>
          </a:xfrm>
          <a:prstGeom prst="rect">
            <a:avLst/>
          </a:prstGeom>
        </p:spPr>
        <p:txBody>
          <a:bodyPr wrap="none">
            <a:spAutoFit/>
          </a:bodyPr>
          <a:lstStyle/>
          <a:p>
            <a:r>
              <a:rPr lang="en-GB" sz="4000" dirty="0">
                <a:latin typeface="CCW Precursive 1" panose="03050602040000000000" pitchFamily="66" charset="0"/>
              </a:rPr>
              <a:t>Phase 4</a:t>
            </a:r>
            <a:endParaRPr lang="en-GB" sz="4000" dirty="0"/>
          </a:p>
        </p:txBody>
      </p:sp>
      <p:pic>
        <p:nvPicPr>
          <p:cNvPr id="2" name="Picture 1">
            <a:extLst>
              <a:ext uri="{FF2B5EF4-FFF2-40B4-BE49-F238E27FC236}">
                <a16:creationId xmlns:a16="http://schemas.microsoft.com/office/drawing/2014/main" id="{F729ADB1-B706-46E4-87C7-911BB978EB21}"/>
              </a:ext>
            </a:extLst>
          </p:cNvPr>
          <p:cNvPicPr>
            <a:picLocks noChangeAspect="1"/>
          </p:cNvPicPr>
          <p:nvPr/>
        </p:nvPicPr>
        <p:blipFill>
          <a:blip r:embed="rId3"/>
          <a:stretch>
            <a:fillRect/>
          </a:stretch>
        </p:blipFill>
        <p:spPr>
          <a:xfrm>
            <a:off x="1738312" y="976312"/>
            <a:ext cx="3957860" cy="1833563"/>
          </a:xfrm>
          <a:prstGeom prst="rect">
            <a:avLst/>
          </a:prstGeom>
        </p:spPr>
      </p:pic>
      <p:pic>
        <p:nvPicPr>
          <p:cNvPr id="5" name="Picture 4">
            <a:extLst>
              <a:ext uri="{FF2B5EF4-FFF2-40B4-BE49-F238E27FC236}">
                <a16:creationId xmlns:a16="http://schemas.microsoft.com/office/drawing/2014/main" id="{4E775876-1227-4593-8DDD-908EB168D38E}"/>
              </a:ext>
            </a:extLst>
          </p:cNvPr>
          <p:cNvPicPr>
            <a:picLocks noChangeAspect="1"/>
          </p:cNvPicPr>
          <p:nvPr/>
        </p:nvPicPr>
        <p:blipFill>
          <a:blip r:embed="rId4"/>
          <a:stretch>
            <a:fillRect/>
          </a:stretch>
        </p:blipFill>
        <p:spPr>
          <a:xfrm>
            <a:off x="7391400" y="976312"/>
            <a:ext cx="3558399" cy="1833564"/>
          </a:xfrm>
          <a:prstGeom prst="rect">
            <a:avLst/>
          </a:prstGeom>
        </p:spPr>
      </p:pic>
      <p:pic>
        <p:nvPicPr>
          <p:cNvPr id="6" name="Picture 5">
            <a:extLst>
              <a:ext uri="{FF2B5EF4-FFF2-40B4-BE49-F238E27FC236}">
                <a16:creationId xmlns:a16="http://schemas.microsoft.com/office/drawing/2014/main" id="{381F317D-13BC-48B1-BE04-F5C3E2101431}"/>
              </a:ext>
            </a:extLst>
          </p:cNvPr>
          <p:cNvPicPr>
            <a:picLocks noChangeAspect="1"/>
          </p:cNvPicPr>
          <p:nvPr/>
        </p:nvPicPr>
        <p:blipFill>
          <a:blip r:embed="rId5"/>
          <a:stretch>
            <a:fillRect/>
          </a:stretch>
        </p:blipFill>
        <p:spPr>
          <a:xfrm>
            <a:off x="2278967" y="3731418"/>
            <a:ext cx="2876549" cy="1839823"/>
          </a:xfrm>
          <a:prstGeom prst="rect">
            <a:avLst/>
          </a:prstGeom>
        </p:spPr>
      </p:pic>
      <p:pic>
        <p:nvPicPr>
          <p:cNvPr id="7" name="Picture 6">
            <a:extLst>
              <a:ext uri="{FF2B5EF4-FFF2-40B4-BE49-F238E27FC236}">
                <a16:creationId xmlns:a16="http://schemas.microsoft.com/office/drawing/2014/main" id="{4F41997F-221A-4228-9E0E-5C8ABFB942E8}"/>
              </a:ext>
            </a:extLst>
          </p:cNvPr>
          <p:cNvPicPr>
            <a:picLocks noChangeAspect="1"/>
          </p:cNvPicPr>
          <p:nvPr/>
        </p:nvPicPr>
        <p:blipFill>
          <a:blip r:embed="rId6"/>
          <a:stretch>
            <a:fillRect/>
          </a:stretch>
        </p:blipFill>
        <p:spPr>
          <a:xfrm>
            <a:off x="7391400" y="3731418"/>
            <a:ext cx="2905356" cy="1833563"/>
          </a:xfrm>
          <a:prstGeom prst="rect">
            <a:avLst/>
          </a:prstGeom>
        </p:spPr>
      </p:pic>
    </p:spTree>
    <p:extLst>
      <p:ext uri="{BB962C8B-B14F-4D97-AF65-F5344CB8AC3E}">
        <p14:creationId xmlns:p14="http://schemas.microsoft.com/office/powerpoint/2010/main" val="3847421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8B477497953BD4B83D73F8D1B051DC5" ma:contentTypeVersion="16" ma:contentTypeDescription="Create a new document." ma:contentTypeScope="" ma:versionID="8c5056d60423e549ec49732fa20b780f">
  <xsd:schema xmlns:xsd="http://www.w3.org/2001/XMLSchema" xmlns:xs="http://www.w3.org/2001/XMLSchema" xmlns:p="http://schemas.microsoft.com/office/2006/metadata/properties" xmlns:ns2="a014cecc-c637-46a2-a0b9-3ac524332dd2" xmlns:ns3="041dc435-e86c-4ed9-b6d2-e545f030cf1f" targetNamespace="http://schemas.microsoft.com/office/2006/metadata/properties" ma:root="true" ma:fieldsID="ef65bf9c02170bca546acc6b01cf88ba" ns2:_="" ns3:_="">
    <xsd:import namespace="a014cecc-c637-46a2-a0b9-3ac524332dd2"/>
    <xsd:import namespace="041dc435-e86c-4ed9-b6d2-e545f030cf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14cecc-c637-46a2-a0b9-3ac524332d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29ef002-93c1-4468-a912-1743b1bdc44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41dc435-e86c-4ed9-b6d2-e545f030cf1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5042645-4de5-4611-a94c-f6ea1f2da47f}" ma:internalName="TaxCatchAll" ma:showField="CatchAllData" ma:web="041dc435-e86c-4ed9-b6d2-e545f030cf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041dc435-e86c-4ed9-b6d2-e545f030cf1f">
      <UserInfo>
        <DisplayName>Kelly Nash</DisplayName>
        <AccountId>20</AccountId>
        <AccountType/>
      </UserInfo>
      <UserInfo>
        <DisplayName>Gemma Larner</DisplayName>
        <AccountId>19</AccountId>
        <AccountType/>
      </UserInfo>
      <UserInfo>
        <DisplayName>Amy  Ashton</DisplayName>
        <AccountId>18</AccountId>
        <AccountType/>
      </UserInfo>
      <UserInfo>
        <DisplayName>Jessica Bunney</DisplayName>
        <AccountId>23</AccountId>
        <AccountType/>
      </UserInfo>
    </SharedWithUsers>
    <TaxCatchAll xmlns="041dc435-e86c-4ed9-b6d2-e545f030cf1f" xsi:nil="true"/>
    <lcf76f155ced4ddcb4097134ff3c332f xmlns="a014cecc-c637-46a2-a0b9-3ac524332dd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EFAC575-C967-4D0E-9DAA-168E02377938}">
  <ds:schemaRefs>
    <ds:schemaRef ds:uri="http://schemas.microsoft.com/sharepoint/v3/contenttype/forms"/>
  </ds:schemaRefs>
</ds:datastoreItem>
</file>

<file path=customXml/itemProps2.xml><?xml version="1.0" encoding="utf-8"?>
<ds:datastoreItem xmlns:ds="http://schemas.openxmlformats.org/officeDocument/2006/customXml" ds:itemID="{AE310FCA-72A3-42E6-9A0B-0D62463A09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14cecc-c637-46a2-a0b9-3ac524332dd2"/>
    <ds:schemaRef ds:uri="041dc435-e86c-4ed9-b6d2-e545f030cf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82DE157-3BF4-4C78-8FEB-475F9E4779C9}">
  <ds:schemaRefs>
    <ds:schemaRef ds:uri="http://purl.org/dc/elements/1.1/"/>
    <ds:schemaRef ds:uri="http://purl.org/dc/terms/"/>
    <ds:schemaRef ds:uri="http://schemas.openxmlformats.org/package/2006/metadata/core-properties"/>
    <ds:schemaRef ds:uri="http://purl.org/dc/dcmitype/"/>
    <ds:schemaRef ds:uri="a014cecc-c637-46a2-a0b9-3ac524332dd2"/>
    <ds:schemaRef ds:uri="http://schemas.microsoft.com/office/2006/documentManagement/types"/>
    <ds:schemaRef ds:uri="http://schemas.microsoft.com/office/2006/metadata/properties"/>
    <ds:schemaRef ds:uri="http://schemas.microsoft.com/office/infopath/2007/PartnerControls"/>
    <ds:schemaRef ds:uri="041dc435-e86c-4ed9-b6d2-e545f030cf1f"/>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2878</TotalTime>
  <Words>3528</Words>
  <Application>Microsoft Office PowerPoint</Application>
  <PresentationFormat>Widescreen</PresentationFormat>
  <Paragraphs>335</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CCW Cursive Writing 6</vt:lpstr>
      <vt:lpstr>CCW Precursive 1</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Reading and Books</vt:lpstr>
      <vt:lpstr>Sharing Books</vt:lpstr>
      <vt:lpstr>Concerns about progress</vt:lpstr>
      <vt:lpstr>Phonics Screening Check</vt:lpstr>
      <vt:lpstr>PowerPoint Presentation</vt:lpstr>
      <vt:lpstr>Adding sound buttons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Ellie Wilkinson</dc:creator>
  <cp:lastModifiedBy>Tim Richards</cp:lastModifiedBy>
  <cp:revision>109</cp:revision>
  <cp:lastPrinted>2022-04-26T12:26:16Z</cp:lastPrinted>
  <dcterms:created xsi:type="dcterms:W3CDTF">2021-12-16T19:38:44Z</dcterms:created>
  <dcterms:modified xsi:type="dcterms:W3CDTF">2024-10-11T00:07:44Z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0x01010038B477497953BD4B83D73F8D1B051DC5</vt:lpwstr>
  </property>
  <property fmtid="{D5CDD505-2E9C-101B-9397-08002B2CF9AE}" pid="3" name="MediaServiceImageTags">
    <vt:lpwstr/>
  </property>
</Properties>
</file>