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9" r:id="rId3"/>
    <p:sldId id="260" r:id="rId4"/>
    <p:sldId id="261" r:id="rId5"/>
    <p:sldId id="257" r:id="rId6"/>
    <p:sldId id="275" r:id="rId7"/>
    <p:sldId id="276" r:id="rId8"/>
    <p:sldId id="269" r:id="rId9"/>
    <p:sldId id="270" r:id="rId10"/>
    <p:sldId id="263" r:id="rId11"/>
    <p:sldId id="277" r:id="rId12"/>
    <p:sldId id="278" r:id="rId13"/>
    <p:sldId id="271" r:id="rId14"/>
    <p:sldId id="272" r:id="rId15"/>
    <p:sldId id="273" r:id="rId16"/>
    <p:sldId id="274" r:id="rId17"/>
    <p:sldId id="264" r:id="rId18"/>
    <p:sldId id="279" r:id="rId19"/>
    <p:sldId id="265" r:id="rId20"/>
    <p:sldId id="266" r:id="rId21"/>
    <p:sldId id="267" r:id="rId22"/>
    <p:sldId id="268" r:id="rId23"/>
    <p:sldId id="26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98F79-C11E-4134-B3AC-AFC5C758EA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968C78-BFE2-45C7-AAB5-14F0A746FB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315AC-5E85-4FF5-98AB-5C241CFAF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86864-4443-4CF2-B68E-7D4EABA26532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CCC87-FB50-47B1-B5A7-9EC11D9EE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9FEBF-5413-4466-AA68-7D5D3F48A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23EDD-3F6C-4196-929B-1612822B4A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142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B9A63-5ACF-4B2E-B171-AD1A72751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42B982-4D98-4C4A-97FC-AA24E7A99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40BD5-6560-472B-982C-1DFF9F8FC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86864-4443-4CF2-B68E-7D4EABA26532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9E719-2F44-41EE-97D8-A87E5C379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6CEDD-C560-46A4-AE9D-06B33824A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23EDD-3F6C-4196-929B-1612822B4A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353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55AB8B-7A0B-4B84-BB7C-2D21B2BB5B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E06FFF-9160-4272-B26D-42BBE3446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8C321-601C-44C1-8764-32674983F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86864-4443-4CF2-B68E-7D4EABA26532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1216B-DEC9-4120-B2B2-2496062C3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6E51B-3A9E-4F73-8AD9-08E8AC3C9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23EDD-3F6C-4196-929B-1612822B4A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791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8FF34-F4CE-4C2F-B837-D7ECBE825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D811B-33B3-4B1A-8BBE-955961590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E0708-1570-4E22-81E4-E362DEAAB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86864-4443-4CF2-B68E-7D4EABA26532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C8931-57FD-4E8C-A859-8066B55EC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9AEC9-3C10-41E5-8312-4F367E304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23EDD-3F6C-4196-929B-1612822B4A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92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C6AF4-152B-4747-9559-BE73F2DE2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CFCBD-73CD-4491-B0E6-9DE294CA2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9A6C78-6F31-4FD9-9BDB-AF877EFBC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86864-4443-4CF2-B68E-7D4EABA26532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6A13E-2B2D-484E-B6D3-73ED0FFC7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205FB-11C4-49D9-9C4C-8119A73C8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23EDD-3F6C-4196-929B-1612822B4A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09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F9FCC-2E94-43EF-B62B-9E497EA4D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CEFC8-9DA3-4570-988D-25BA39F398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8F75E9-6654-462A-8ABA-DDEE4CD94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8BEF15-5AA6-473F-AB93-A2436F73B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86864-4443-4CF2-B68E-7D4EABA26532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96D79-50C6-4D5C-9B1D-66DBF0771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502E4E-E110-4960-8312-41D0F467F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23EDD-3F6C-4196-929B-1612822B4A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587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83749-ADE1-42F8-9CCD-44C7A148D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78C886-814D-4AE2-8F00-712C10793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36E65D-0089-4E2B-973F-78AF3E165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A08054-51C1-438C-95BC-AC4070629E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ACC1DA-7BD2-46EB-87F3-2F7B332110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B315C1-92EC-457A-AAE2-A72AAA8EC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86864-4443-4CF2-B68E-7D4EABA26532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6B5B62-76B5-439F-B3D2-E7DC071BF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EE4F26-3F61-48C2-9623-292F4BFB1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23EDD-3F6C-4196-929B-1612822B4A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566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D498D-949A-4860-80A0-D200D6D82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97B6D6-0846-4463-B0B2-555D2814D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86864-4443-4CF2-B68E-7D4EABA26532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B1CFBF-1C22-41D9-A17D-C863495FC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30FB73-0F0E-4E65-9FBB-A62507A61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23EDD-3F6C-4196-929B-1612822B4A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806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9B0CD9-AAC0-4398-BA54-ECC8335D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86864-4443-4CF2-B68E-7D4EABA26532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923843-421C-487B-90E8-59D1B458C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033514-FBB0-499A-A714-91C2EB6DD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23EDD-3F6C-4196-929B-1612822B4A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215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20F0B-9543-4E75-A0C5-DFEEF1C99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46219-ECA7-4B99-BA8E-EDC4436F1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02EBD6-E3FF-4473-B341-046EFDB484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0BA859-419E-4D61-835A-DC82FF0C4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86864-4443-4CF2-B68E-7D4EABA26532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50ACB5-6359-468D-BFE7-2B83B7FB1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AF9A9-07B2-4BB2-A9DF-595E1982A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23EDD-3F6C-4196-929B-1612822B4A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00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14972-7F14-4773-9288-BF27DAED4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3F9898-E24B-44BC-9C2D-4EB6D26DC2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AEC756-1E11-403C-9EA7-8F8677DEF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9BC69E-7C0A-485F-A6B2-AFDA958A0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86864-4443-4CF2-B68E-7D4EABA26532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ADEA35-7B8C-49D5-B3B2-4D56D9746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C0EC28-1EB7-4E0F-B814-AF2B301D7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23EDD-3F6C-4196-929B-1612822B4A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59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B7DCFF-E0E7-4918-8E0B-74007ADC5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05EF2A-DF82-42FD-9082-833242BD3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6C385-0A3F-4288-8838-F476CEFA2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86864-4443-4CF2-B68E-7D4EABA26532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BA398-4FBB-4F64-8B79-C5BEF31ED7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4866A-F556-4782-AD27-99C6D3990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23EDD-3F6C-4196-929B-1612822B4A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385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F55DD-1F50-453E-9DD8-47165CAAF1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CW Precursive 1" panose="03050602040000000000" pitchFamily="66" charset="0"/>
              </a:rPr>
              <a:t>Phonics 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F5C08C-3FA2-4975-B59D-29F8AB0F9D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latin typeface="CCW Precursive 1" panose="03050602040000000000" pitchFamily="66" charset="0"/>
              </a:rPr>
              <a:t>March 2024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136BFD-16A7-4EB6-AC25-A95AD4314529}"/>
              </a:ext>
            </a:extLst>
          </p:cNvPr>
          <p:cNvSpPr/>
          <p:nvPr/>
        </p:nvSpPr>
        <p:spPr>
          <a:xfrm>
            <a:off x="504825" y="616799"/>
            <a:ext cx="4444279" cy="1087328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CW Precursive 1" panose="03050602040000000000" pitchFamily="66" charset="0"/>
              </a:rPr>
              <a:t>Unlocking Letters and Sounds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3546B69-E7DA-4DC8-AA09-F6422B61383D}"/>
              </a:ext>
            </a:extLst>
          </p:cNvPr>
          <p:cNvSpPr/>
          <p:nvPr/>
        </p:nvSpPr>
        <p:spPr>
          <a:xfrm>
            <a:off x="7730693" y="578699"/>
            <a:ext cx="3956482" cy="1087328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CW Precursive 1" panose="03050602040000000000" pitchFamily="66" charset="0"/>
              </a:rPr>
              <a:t>Phonics screening check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A826880-ADEF-4669-95DD-C0FE1220B8F0}"/>
              </a:ext>
            </a:extLst>
          </p:cNvPr>
          <p:cNvSpPr/>
          <p:nvPr/>
        </p:nvSpPr>
        <p:spPr>
          <a:xfrm>
            <a:off x="504825" y="5096723"/>
            <a:ext cx="4337482" cy="1087328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CW Precursive 1" panose="03050602040000000000" pitchFamily="66" charset="0"/>
              </a:rPr>
              <a:t>How you can help at home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4FE8B83-2219-4BBC-8271-D685774A8A7F}"/>
              </a:ext>
            </a:extLst>
          </p:cNvPr>
          <p:cNvSpPr/>
          <p:nvPr/>
        </p:nvSpPr>
        <p:spPr>
          <a:xfrm>
            <a:off x="7239000" y="5096723"/>
            <a:ext cx="4448175" cy="1087328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CW Precursive 1" panose="03050602040000000000" pitchFamily="66" charset="0"/>
              </a:rPr>
              <a:t>Questions and answers</a:t>
            </a:r>
          </a:p>
        </p:txBody>
      </p:sp>
    </p:spTree>
    <p:extLst>
      <p:ext uri="{BB962C8B-B14F-4D97-AF65-F5344CB8AC3E}">
        <p14:creationId xmlns:p14="http://schemas.microsoft.com/office/powerpoint/2010/main" val="3888947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AC94D9-1D74-4331-B27E-E6CF95FB7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08"/>
            <a:ext cx="12192000" cy="674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9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18F860C-FDED-45F2-A31E-6F059AA26858}"/>
              </a:ext>
            </a:extLst>
          </p:cNvPr>
          <p:cNvSpPr/>
          <p:nvPr/>
        </p:nvSpPr>
        <p:spPr>
          <a:xfrm rot="16200000">
            <a:off x="-657339" y="3075055"/>
            <a:ext cx="2781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latin typeface="CCW Precursive 1" panose="03050602040000000000" pitchFamily="66" charset="0"/>
              </a:rPr>
              <a:t>Phase 5</a:t>
            </a:r>
            <a:endParaRPr lang="en-GB" sz="4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0D4225-FA60-466D-8C2C-0B495935B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28575"/>
            <a:ext cx="9715500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03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18F860C-FDED-45F2-A31E-6F059AA26858}"/>
              </a:ext>
            </a:extLst>
          </p:cNvPr>
          <p:cNvSpPr/>
          <p:nvPr/>
        </p:nvSpPr>
        <p:spPr>
          <a:xfrm rot="16200000">
            <a:off x="-657339" y="3075055"/>
            <a:ext cx="2781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latin typeface="CCW Precursive 1" panose="03050602040000000000" pitchFamily="66" charset="0"/>
              </a:rPr>
              <a:t>Phase 5</a:t>
            </a:r>
            <a:endParaRPr lang="en-GB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769D94-BC99-4661-B777-E08D71E71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211" y="0"/>
            <a:ext cx="96295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54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BC13A-0ED4-4C3F-A76D-5EECCEF51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CW Precursive 1" panose="03050602040000000000" pitchFamily="66" charset="0"/>
              </a:rPr>
              <a:t>Phonics Screening Check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20E210B-C42F-4708-B802-CDF3E3AB1792}"/>
              </a:ext>
            </a:extLst>
          </p:cNvPr>
          <p:cNvSpPr/>
          <p:nvPr/>
        </p:nvSpPr>
        <p:spPr>
          <a:xfrm>
            <a:off x="501218" y="1931080"/>
            <a:ext cx="3248025" cy="405765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u="sng" dirty="0">
                <a:latin typeface="CCW Precursive 1" panose="03050602040000000000" pitchFamily="66" charset="0"/>
              </a:rPr>
              <a:t>What is it?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CCW Precursive 1" panose="03050602040000000000" pitchFamily="66" charset="0"/>
              </a:rPr>
              <a:t>40 words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CCW Precursive 1" panose="03050602040000000000" pitchFamily="66" charset="0"/>
              </a:rPr>
              <a:t>Real and pseudo (alien)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CCW Precursive 1" panose="03050602040000000000" pitchFamily="66" charset="0"/>
              </a:rPr>
              <a:t>Allows teachers to assess progress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37E71EB-49CF-4757-9FBE-0AAB7BE54CEB}"/>
              </a:ext>
            </a:extLst>
          </p:cNvPr>
          <p:cNvSpPr/>
          <p:nvPr/>
        </p:nvSpPr>
        <p:spPr>
          <a:xfrm>
            <a:off x="4471987" y="1931080"/>
            <a:ext cx="3248025" cy="405765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u="sng" dirty="0">
                <a:latin typeface="CCW Precursive 1" panose="03050602040000000000" pitchFamily="66" charset="0"/>
              </a:rPr>
              <a:t>Results and feedback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CCW Precursive 1" panose="03050602040000000000" pitchFamily="66" charset="0"/>
              </a:rPr>
              <a:t>Pass mark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CCW Precursive 1" panose="03050602040000000000" pitchFamily="66" charset="0"/>
              </a:rPr>
              <a:t>Scores will be shared with parents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CCW Precursive 1" panose="03050602040000000000" pitchFamily="66" charset="0"/>
              </a:rPr>
              <a:t>Re-test in Year 2 if needed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>
              <a:latin typeface="CCW Precursive 1" panose="03050602040000000000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85C913-B8BA-4707-9B91-1DB8B4BA0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4756" y="1931080"/>
            <a:ext cx="3396026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4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FDE93F-F48B-4A0C-9C69-02474CB93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90" y="381000"/>
            <a:ext cx="2314483" cy="34935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8A9C42-4F8F-4884-BFA3-C790DBFEA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400" y="381000"/>
            <a:ext cx="2309755" cy="349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5BE0D1-71A3-4988-898F-C02E1E0C9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1847" y="3190458"/>
            <a:ext cx="2298945" cy="349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DF8B7E-1014-4CB9-9189-EFEEB73522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7892" y="3190458"/>
            <a:ext cx="2297081" cy="3492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D5A1FFE-66A4-4231-99F4-476CB7CABD36}"/>
              </a:ext>
            </a:extLst>
          </p:cNvPr>
          <p:cNvSpPr/>
          <p:nvPr/>
        </p:nvSpPr>
        <p:spPr>
          <a:xfrm>
            <a:off x="501218" y="4168253"/>
            <a:ext cx="5228936" cy="1087328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>
                <a:latin typeface="CCW Precursive 1" panose="03050602040000000000" pitchFamily="66" charset="0"/>
              </a:rPr>
              <a:t>Spot the digraphs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>
                <a:latin typeface="CCW Precursive 1" panose="03050602040000000000" pitchFamily="66" charset="0"/>
              </a:rPr>
              <a:t>Adjacent consonants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3E9CE4-5F75-49FB-974D-F02E9C64A8D1}"/>
              </a:ext>
            </a:extLst>
          </p:cNvPr>
          <p:cNvSpPr/>
          <p:nvPr/>
        </p:nvSpPr>
        <p:spPr>
          <a:xfrm>
            <a:off x="6461847" y="849485"/>
            <a:ext cx="5228936" cy="1778306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>
                <a:latin typeface="CCW Precursive 1" panose="03050602040000000000" pitchFamily="66" charset="0"/>
              </a:rPr>
              <a:t>Spot the digraphs- phase 3 and phase 5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>
                <a:latin typeface="CCW Precursive 1" panose="03050602040000000000" pitchFamily="66" charset="0"/>
              </a:rPr>
              <a:t>Adjacent consonants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>
                <a:latin typeface="CCW Precursive 1" panose="03050602040000000000" pitchFamily="66" charset="0"/>
              </a:rPr>
              <a:t>Polysyllabic words</a:t>
            </a:r>
          </a:p>
        </p:txBody>
      </p:sp>
    </p:spTree>
    <p:extLst>
      <p:ext uri="{BB962C8B-B14F-4D97-AF65-F5344CB8AC3E}">
        <p14:creationId xmlns:p14="http://schemas.microsoft.com/office/powerpoint/2010/main" val="1435555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518B63-7078-44BF-8934-796570464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000" y="1509371"/>
            <a:ext cx="6120000" cy="23438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13CB4C-8821-4A04-9F84-8749F341E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000" y="4176712"/>
            <a:ext cx="6120000" cy="22896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88A7CAE-428A-4924-91E8-34CA6FFFB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808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latin typeface="CCW Precursive 1" panose="03050602040000000000" pitchFamily="66" charset="0"/>
              </a:rPr>
              <a:t>Adding sound buttons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4E91EDC-10CB-4AF7-95AD-E8FC5DA9979E}"/>
              </a:ext>
            </a:extLst>
          </p:cNvPr>
          <p:cNvSpPr/>
          <p:nvPr/>
        </p:nvSpPr>
        <p:spPr>
          <a:xfrm>
            <a:off x="5282214" y="3116062"/>
            <a:ext cx="97654" cy="8877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CA073F0-576F-4C02-9D9C-DFE8A005F096}"/>
              </a:ext>
            </a:extLst>
          </p:cNvPr>
          <p:cNvSpPr/>
          <p:nvPr/>
        </p:nvSpPr>
        <p:spPr>
          <a:xfrm>
            <a:off x="5532269" y="3116062"/>
            <a:ext cx="97654" cy="8877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DEA10F1-844E-490D-9FE2-21CD06D6090D}"/>
              </a:ext>
            </a:extLst>
          </p:cNvPr>
          <p:cNvSpPr/>
          <p:nvPr/>
        </p:nvSpPr>
        <p:spPr>
          <a:xfrm>
            <a:off x="5733497" y="3116357"/>
            <a:ext cx="97654" cy="8877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A187FB5-0398-44B5-AC16-8E83017410D1}"/>
              </a:ext>
            </a:extLst>
          </p:cNvPr>
          <p:cNvSpPr/>
          <p:nvPr/>
        </p:nvSpPr>
        <p:spPr>
          <a:xfrm>
            <a:off x="6406720" y="3116062"/>
            <a:ext cx="97654" cy="8877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8740A1E7-53F5-44DD-9163-38262C0F1FF9}"/>
              </a:ext>
            </a:extLst>
          </p:cNvPr>
          <p:cNvSpPr/>
          <p:nvPr/>
        </p:nvSpPr>
        <p:spPr>
          <a:xfrm rot="499785">
            <a:off x="6076767" y="2198639"/>
            <a:ext cx="659907" cy="564092"/>
          </a:xfrm>
          <a:prstGeom prst="arc">
            <a:avLst>
              <a:gd name="adj1" fmla="val 9798141"/>
              <a:gd name="adj2" fmla="val 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CA3024B-0D94-495D-8FD3-ED20407C1497}"/>
              </a:ext>
            </a:extLst>
          </p:cNvPr>
          <p:cNvSpPr/>
          <p:nvPr/>
        </p:nvSpPr>
        <p:spPr>
          <a:xfrm>
            <a:off x="5184560" y="5692066"/>
            <a:ext cx="97654" cy="8877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9AB1F8B-C326-49AC-BCCA-D1A234A4997C}"/>
              </a:ext>
            </a:extLst>
          </p:cNvPr>
          <p:cNvSpPr/>
          <p:nvPr/>
        </p:nvSpPr>
        <p:spPr>
          <a:xfrm>
            <a:off x="5379868" y="5692065"/>
            <a:ext cx="97654" cy="8877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EDD19E8-C365-4A54-AC4A-02111BB84B8C}"/>
              </a:ext>
            </a:extLst>
          </p:cNvPr>
          <p:cNvSpPr/>
          <p:nvPr/>
        </p:nvSpPr>
        <p:spPr>
          <a:xfrm>
            <a:off x="6491058" y="5692064"/>
            <a:ext cx="97654" cy="8877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6B1E2E2-9F27-4183-8401-A0BCC6740661}"/>
              </a:ext>
            </a:extLst>
          </p:cNvPr>
          <p:cNvSpPr/>
          <p:nvPr/>
        </p:nvSpPr>
        <p:spPr>
          <a:xfrm>
            <a:off x="6899430" y="5692063"/>
            <a:ext cx="97654" cy="8877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0651C2-816E-4BB5-8362-91BA26A5B062}"/>
              </a:ext>
            </a:extLst>
          </p:cNvPr>
          <p:cNvCxnSpPr>
            <a:cxnSpLocks/>
          </p:cNvCxnSpPr>
          <p:nvPr/>
        </p:nvCxnSpPr>
        <p:spPr>
          <a:xfrm>
            <a:off x="5650639" y="5736451"/>
            <a:ext cx="6613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71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DE775-5BEE-4388-B871-C4DC98FAE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CW Precursive 1" panose="03050602040000000000" pitchFamily="66" charset="0"/>
              </a:rPr>
              <a:t>How to help at home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BB9C4E0-7245-450E-A84F-87C7FA095DCE}"/>
              </a:ext>
            </a:extLst>
          </p:cNvPr>
          <p:cNvSpPr/>
          <p:nvPr/>
        </p:nvSpPr>
        <p:spPr>
          <a:xfrm>
            <a:off x="377393" y="1993803"/>
            <a:ext cx="5228936" cy="1087328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CW Precursive 1" panose="03050602040000000000" pitchFamily="66" charset="0"/>
              </a:rPr>
              <a:t>Stick GPCs around the house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4DECE90-37E0-42B8-8A58-640C842F16E5}"/>
              </a:ext>
            </a:extLst>
          </p:cNvPr>
          <p:cNvSpPr/>
          <p:nvPr/>
        </p:nvSpPr>
        <p:spPr>
          <a:xfrm>
            <a:off x="6444529" y="1993803"/>
            <a:ext cx="5228936" cy="1087328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CW Precursive 1" panose="03050602040000000000" pitchFamily="66" charset="0"/>
              </a:rPr>
              <a:t>Read, read, read!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8A67955-4790-463F-ABA9-C5644EB18152}"/>
              </a:ext>
            </a:extLst>
          </p:cNvPr>
          <p:cNvSpPr/>
          <p:nvPr/>
        </p:nvSpPr>
        <p:spPr>
          <a:xfrm>
            <a:off x="5280674" y="3683585"/>
            <a:ext cx="2916000" cy="1087328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CCW Precursive 1" panose="03050602040000000000" pitchFamily="66" charset="0"/>
              </a:rPr>
              <a:t>Child’s decodable book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1977C58-02F5-446D-A816-D3C6DF92F6A5}"/>
              </a:ext>
            </a:extLst>
          </p:cNvPr>
          <p:cNvSpPr/>
          <p:nvPr/>
        </p:nvSpPr>
        <p:spPr>
          <a:xfrm>
            <a:off x="9058997" y="3776870"/>
            <a:ext cx="2916000" cy="900759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CCW Precursive 1" panose="03050602040000000000" pitchFamily="66" charset="0"/>
              </a:rPr>
              <a:t>Being read to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569A1D4-C024-4047-979C-2121793A7D52}"/>
              </a:ext>
            </a:extLst>
          </p:cNvPr>
          <p:cNvSpPr/>
          <p:nvPr/>
        </p:nvSpPr>
        <p:spPr>
          <a:xfrm>
            <a:off x="7285543" y="5074028"/>
            <a:ext cx="3546907" cy="1499237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CCW Precursive 1" panose="03050602040000000000" pitchFamily="66" charset="0"/>
              </a:rPr>
              <a:t>Sharing stories to develop vocabulary e.g. saucer, sequins, bowl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7275293-32ED-46C3-AE52-4AF855CC30F5}"/>
              </a:ext>
            </a:extLst>
          </p:cNvPr>
          <p:cNvCxnSpPr/>
          <p:nvPr/>
        </p:nvCxnSpPr>
        <p:spPr>
          <a:xfrm flipH="1">
            <a:off x="7372350" y="3081130"/>
            <a:ext cx="352425" cy="6024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4E10259-DAE4-464B-901F-82DB2CB9C368}"/>
              </a:ext>
            </a:extLst>
          </p:cNvPr>
          <p:cNvCxnSpPr>
            <a:cxnSpLocks/>
          </p:cNvCxnSpPr>
          <p:nvPr/>
        </p:nvCxnSpPr>
        <p:spPr>
          <a:xfrm flipH="1">
            <a:off x="8652596" y="3081130"/>
            <a:ext cx="1" cy="199289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C62FFA4-9413-4067-823B-048BD8A28D8B}"/>
              </a:ext>
            </a:extLst>
          </p:cNvPr>
          <p:cNvCxnSpPr>
            <a:cxnSpLocks/>
          </p:cNvCxnSpPr>
          <p:nvPr/>
        </p:nvCxnSpPr>
        <p:spPr>
          <a:xfrm>
            <a:off x="10033253" y="3081130"/>
            <a:ext cx="368047" cy="69574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2528B487-8C00-443D-BEA1-2CC7812AA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93" y="3601005"/>
            <a:ext cx="2182271" cy="2339815"/>
          </a:xfrm>
          <a:prstGeom prst="rect">
            <a:avLst/>
          </a:prstGeom>
        </p:spPr>
      </p:pic>
      <p:pic>
        <p:nvPicPr>
          <p:cNvPr id="1026" name="Picture 2" descr="Post-it note Paper Clip art - pot png download - 800*804 - Free ...">
            <a:extLst>
              <a:ext uri="{FF2B5EF4-FFF2-40B4-BE49-F238E27FC236}">
                <a16:creationId xmlns:a16="http://schemas.microsoft.com/office/drawing/2014/main" id="{F019C54F-C07B-4A26-8052-A5C3789DD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737" y="3587233"/>
            <a:ext cx="2355850" cy="236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14674E1-6DEB-45BE-8B67-BF49DC59639F}"/>
              </a:ext>
            </a:extLst>
          </p:cNvPr>
          <p:cNvSpPr txBox="1"/>
          <p:nvPr/>
        </p:nvSpPr>
        <p:spPr>
          <a:xfrm rot="21162714">
            <a:off x="3141350" y="4329595"/>
            <a:ext cx="1658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CCW Cursive Writing 6" panose="03050602040000000000" pitchFamily="66" charset="0"/>
              </a:rPr>
              <a:t>ea</a:t>
            </a:r>
            <a:endParaRPr lang="en-GB" sz="4000" dirty="0">
              <a:latin typeface="CCW Cursive Writing 6" panose="03050602040000000000" pitchFamily="66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F20E97-A0B0-4434-A988-5ADD2B2794BB}"/>
              </a:ext>
            </a:extLst>
          </p:cNvPr>
          <p:cNvSpPr txBox="1"/>
          <p:nvPr/>
        </p:nvSpPr>
        <p:spPr>
          <a:xfrm rot="21162714">
            <a:off x="793309" y="4873755"/>
            <a:ext cx="1658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CW Cursive Writing 6" panose="03050602040000000000" pitchFamily="66" charset="0"/>
              </a:rPr>
              <a:t>air</a:t>
            </a:r>
          </a:p>
        </p:txBody>
      </p:sp>
    </p:spTree>
    <p:extLst>
      <p:ext uri="{BB962C8B-B14F-4D97-AF65-F5344CB8AC3E}">
        <p14:creationId xmlns:p14="http://schemas.microsoft.com/office/powerpoint/2010/main" val="3763117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231D62-6928-4EAF-8017-BB52C840C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6" y="0"/>
            <a:ext cx="120614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34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1AB3CE-1B04-4502-9A65-AB5075B8D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626" y="1757362"/>
            <a:ext cx="2730747" cy="47529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DDBF80-3EDD-4112-81AE-8A6983F5A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961" y="1757361"/>
            <a:ext cx="3542452" cy="47529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FDBAE5-A831-47E8-8245-A8BD219CBB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87" y="1757362"/>
            <a:ext cx="3327817" cy="475297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2110AB7-C310-4714-80D3-26BB86DC610E}"/>
              </a:ext>
            </a:extLst>
          </p:cNvPr>
          <p:cNvSpPr/>
          <p:nvPr/>
        </p:nvSpPr>
        <p:spPr>
          <a:xfrm>
            <a:off x="509586" y="347663"/>
            <a:ext cx="3327817" cy="10873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CW Precursive 1" panose="03050602040000000000" pitchFamily="66" charset="0"/>
              </a:rPr>
              <a:t>5a mastery spellings recap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AD80467-7549-479B-B2BD-A5740F958E15}"/>
              </a:ext>
            </a:extLst>
          </p:cNvPr>
          <p:cNvSpPr/>
          <p:nvPr/>
        </p:nvSpPr>
        <p:spPr>
          <a:xfrm>
            <a:off x="4432090" y="347663"/>
            <a:ext cx="3327817" cy="10873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CW Precursive 1" panose="03050602040000000000" pitchFamily="66" charset="0"/>
              </a:rPr>
              <a:t>5b alternative pronunciations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B1BCBA9-F803-43DE-9DEF-7607AD039ADF}"/>
              </a:ext>
            </a:extLst>
          </p:cNvPr>
          <p:cNvSpPr/>
          <p:nvPr/>
        </p:nvSpPr>
        <p:spPr>
          <a:xfrm>
            <a:off x="8247278" y="347663"/>
            <a:ext cx="3327817" cy="10873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CW Precursive 1" panose="03050602040000000000" pitchFamily="66" charset="0"/>
              </a:rPr>
              <a:t>5c alternative spellings</a:t>
            </a:r>
          </a:p>
        </p:txBody>
      </p:sp>
    </p:spTree>
    <p:extLst>
      <p:ext uri="{BB962C8B-B14F-4D97-AF65-F5344CB8AC3E}">
        <p14:creationId xmlns:p14="http://schemas.microsoft.com/office/powerpoint/2010/main" val="3557074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362E4F-F035-438B-B292-9FB3614FB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43"/>
            <a:ext cx="12192000" cy="681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97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88854C-EB81-4F4C-9FB5-65C0EE1E0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98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ECEFB1-EC9D-4EBA-ACC9-D10EDBE46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82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367B57-7DD9-481D-AF25-684EB8126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349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F5ADF6-466E-4A63-85C9-EC7AC55D0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82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84B732-09E7-41E9-9C08-C77C67584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320"/>
            <a:ext cx="12192000" cy="677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642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CDB8B3-4660-477A-8301-4F677FFFD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449"/>
            <a:ext cx="12192000" cy="675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93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8BB587-0B7C-46E7-90BC-163DC8FED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43" y="0"/>
            <a:ext cx="12118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1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98CD76-099B-4CB8-9A11-E71C612D1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4762"/>
            <a:ext cx="9753600" cy="6848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DF7873A-E044-44B1-96AE-7272354601DE}"/>
              </a:ext>
            </a:extLst>
          </p:cNvPr>
          <p:cNvSpPr/>
          <p:nvPr/>
        </p:nvSpPr>
        <p:spPr>
          <a:xfrm rot="16200000">
            <a:off x="-652530" y="3075055"/>
            <a:ext cx="27719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CCW Precursive 1" panose="03050602040000000000" pitchFamily="66" charset="0"/>
              </a:rPr>
              <a:t>Phase 2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046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5449ED-ECD1-4741-8D17-8B0E24C79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940" y="0"/>
            <a:ext cx="977811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18F860C-FDED-45F2-A31E-6F059AA26858}"/>
              </a:ext>
            </a:extLst>
          </p:cNvPr>
          <p:cNvSpPr/>
          <p:nvPr/>
        </p:nvSpPr>
        <p:spPr>
          <a:xfrm rot="16200000">
            <a:off x="-648523" y="3075055"/>
            <a:ext cx="27638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latin typeface="CCW Precursive 1" panose="03050602040000000000" pitchFamily="66" charset="0"/>
              </a:rPr>
              <a:t>Phase 3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553749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4DB97F-2D6E-4764-8553-8381826F81FD}"/>
              </a:ext>
            </a:extLst>
          </p:cNvPr>
          <p:cNvSpPr/>
          <p:nvPr/>
        </p:nvSpPr>
        <p:spPr>
          <a:xfrm rot="16200000">
            <a:off x="-652530" y="3075055"/>
            <a:ext cx="27719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latin typeface="CCW Precursive 1" panose="03050602040000000000" pitchFamily="66" charset="0"/>
              </a:rPr>
              <a:t>Phase 4</a:t>
            </a:r>
            <a:endParaRPr lang="en-GB" sz="4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29ADB1-B706-46E4-87C7-911BB978E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312" y="976312"/>
            <a:ext cx="3957860" cy="1833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775876-1227-4593-8DDD-908EB168D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976312"/>
            <a:ext cx="3558399" cy="18335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1F317D-13BC-48B1-BE04-F5C3E21014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8967" y="3731418"/>
            <a:ext cx="2876549" cy="18398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41997F-221A-4228-9E0E-5C8ABFB94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400" y="3731418"/>
            <a:ext cx="2905356" cy="183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2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18B61F-8E88-47A7-9014-DF4FA2177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2549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956C0A-2DB6-4316-A292-0E78D569614B}"/>
              </a:ext>
            </a:extLst>
          </p:cNvPr>
          <p:cNvSpPr txBox="1"/>
          <p:nvPr/>
        </p:nvSpPr>
        <p:spPr>
          <a:xfrm>
            <a:off x="719090" y="4625266"/>
            <a:ext cx="63209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CW Precursive 1" panose="03050602040000000000" pitchFamily="66" charset="0"/>
              </a:rPr>
              <a:t>t-o-p		 top</a:t>
            </a:r>
          </a:p>
          <a:p>
            <a:r>
              <a:rPr lang="en-GB" sz="3200" dirty="0">
                <a:latin typeface="CCW Precursive 1" panose="03050602040000000000" pitchFamily="66" charset="0"/>
              </a:rPr>
              <a:t>t-r-</a:t>
            </a:r>
            <a:r>
              <a:rPr lang="en-GB" sz="3200" dirty="0" err="1">
                <a:latin typeface="CCW Precursive 1" panose="03050602040000000000" pitchFamily="66" charset="0"/>
              </a:rPr>
              <a:t>ee</a:t>
            </a:r>
            <a:r>
              <a:rPr lang="en-GB" sz="3200" dirty="0">
                <a:latin typeface="CCW Precursive 1" panose="03050602040000000000" pitchFamily="66" charset="0"/>
              </a:rPr>
              <a:t> 		 tree</a:t>
            </a:r>
          </a:p>
          <a:p>
            <a:r>
              <a:rPr lang="en-GB" sz="3200" dirty="0" err="1">
                <a:latin typeface="CCW Precursive 1" panose="03050602040000000000" pitchFamily="66" charset="0"/>
              </a:rPr>
              <a:t>th</a:t>
            </a:r>
            <a:r>
              <a:rPr lang="en-GB" sz="3200" dirty="0">
                <a:latin typeface="CCW Precursive 1" panose="03050602040000000000" pitchFamily="66" charset="0"/>
              </a:rPr>
              <a:t>-</a:t>
            </a:r>
            <a:r>
              <a:rPr lang="en-GB" sz="3200" dirty="0" err="1">
                <a:latin typeface="CCW Precursive 1" panose="03050602040000000000" pitchFamily="66" charset="0"/>
              </a:rPr>
              <a:t>i</a:t>
            </a:r>
            <a:r>
              <a:rPr lang="en-GB" sz="3200" dirty="0">
                <a:latin typeface="CCW Precursive 1" panose="03050602040000000000" pitchFamily="66" charset="0"/>
              </a:rPr>
              <a:t>-ng		 thing</a:t>
            </a:r>
          </a:p>
        </p:txBody>
      </p:sp>
    </p:spTree>
    <p:extLst>
      <p:ext uri="{BB962C8B-B14F-4D97-AF65-F5344CB8AC3E}">
        <p14:creationId xmlns:p14="http://schemas.microsoft.com/office/powerpoint/2010/main" val="2221804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097C2B-1A69-45B2-AD47-D07520090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50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1741</TotalTime>
  <Words>150</Words>
  <Application>Microsoft Office PowerPoint</Application>
  <PresentationFormat>Widescreen</PresentationFormat>
  <Paragraphs>40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CCW Cursive Writing 6</vt:lpstr>
      <vt:lpstr>CCW Precursive 1</vt:lpstr>
      <vt:lpstr>Office Theme</vt:lpstr>
      <vt:lpstr>Phonics workshop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Phonics Screening Check</vt:lpstr>
      <vt:lpstr>PowerPoint Presentation</vt:lpstr>
      <vt:lpstr>Adding sound buttons</vt:lpstr>
      <vt:lpstr>How to help at home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Gina Ingham</dc:creator>
  <cp:lastModifiedBy>Gina Ingham</cp:lastModifiedBy>
  <cp:revision>12</cp:revision>
  <dcterms:created xsi:type="dcterms:W3CDTF">2024-03-20T16:32:19Z</dcterms:created>
  <dcterms:modified xsi:type="dcterms:W3CDTF">2024-03-21T21:46:12Z</dcterms:modified>
</cp:coreProperties>
</file>